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Default Extension="bin" ContentType="application/vnd.openxmlformats-officedocument.oleObject"/>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emf" ContentType="image/x-emf"/>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Override PartName="/ppt/notesSlides/notesSlide1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sldIdLst>
    <p:sldId id="256" r:id="rId2"/>
    <p:sldId id="458" r:id="rId3"/>
    <p:sldId id="459" r:id="rId4"/>
    <p:sldId id="462" r:id="rId5"/>
    <p:sldId id="500" r:id="rId6"/>
    <p:sldId id="501" r:id="rId7"/>
    <p:sldId id="502" r:id="rId8"/>
    <p:sldId id="503" r:id="rId9"/>
    <p:sldId id="506" r:id="rId10"/>
    <p:sldId id="508" r:id="rId11"/>
    <p:sldId id="509" r:id="rId12"/>
    <p:sldId id="510" r:id="rId13"/>
    <p:sldId id="515" r:id="rId14"/>
    <p:sldId id="517" r:id="rId15"/>
    <p:sldId id="511" r:id="rId16"/>
    <p:sldId id="512" r:id="rId17"/>
    <p:sldId id="513" r:id="rId18"/>
    <p:sldId id="505" r:id="rId19"/>
    <p:sldId id="464" r:id="rId20"/>
    <p:sldId id="465" r:id="rId21"/>
    <p:sldId id="466" r:id="rId22"/>
    <p:sldId id="467" r:id="rId23"/>
    <p:sldId id="468" r:id="rId24"/>
    <p:sldId id="469" r:id="rId25"/>
    <p:sldId id="470" r:id="rId26"/>
    <p:sldId id="471" r:id="rId27"/>
    <p:sldId id="472" r:id="rId28"/>
    <p:sldId id="522" r:id="rId29"/>
    <p:sldId id="478" r:id="rId30"/>
    <p:sldId id="441" r:id="rId31"/>
    <p:sldId id="456" r:id="rId32"/>
    <p:sldId id="518" r:id="rId33"/>
    <p:sldId id="335" r:id="rId34"/>
    <p:sldId id="336" r:id="rId35"/>
    <p:sldId id="339" r:id="rId36"/>
    <p:sldId id="343" r:id="rId37"/>
    <p:sldId id="400" r:id="rId38"/>
    <p:sldId id="430" r:id="rId39"/>
    <p:sldId id="431" r:id="rId40"/>
    <p:sldId id="519" r:id="rId41"/>
    <p:sldId id="520" r:id="rId4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05" autoAdjust="0"/>
    <p:restoredTop sz="69420" autoAdjust="0"/>
  </p:normalViewPr>
  <p:slideViewPr>
    <p:cSldViewPr>
      <p:cViewPr varScale="1">
        <p:scale>
          <a:sx n="62" d="100"/>
          <a:sy n="62" d="100"/>
        </p:scale>
        <p:origin x="-1830" y="-84"/>
      </p:cViewPr>
      <p:guideLst>
        <p:guide orient="horz" pos="2160"/>
        <p:guide pos="2880"/>
      </p:guideLst>
    </p:cSldViewPr>
  </p:slideViewPr>
  <p:outlineViewPr>
    <p:cViewPr>
      <p:scale>
        <a:sx n="33" d="100"/>
        <a:sy n="33" d="100"/>
      </p:scale>
      <p:origin x="0" y="468"/>
    </p:cViewPr>
  </p:outlin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001F760-022B-4CA8-ACBF-D77CBE29A127}" type="datetimeFigureOut">
              <a:rPr lang="en-US" smtClean="0"/>
              <a:pPr/>
              <a:t>3/6/2019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286C202-F32D-4F0B-ADC6-9D43D980ACA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推荐中文阅读：</a:t>
            </a:r>
            <a:r>
              <a:rPr lang="en-US" dirty="0" smtClean="0"/>
              <a:t>http://netsecurity.51cto.com/</a:t>
            </a:r>
          </a:p>
          <a:p>
            <a:r>
              <a:rPr lang="zh-CN" altLang="en-US" dirty="0" smtClean="0"/>
              <a:t>推荐参考视频：上海交大攻防</a:t>
            </a:r>
            <a:r>
              <a:rPr lang="en-US" altLang="zh-CN" dirty="0" smtClean="0"/>
              <a:t>26</a:t>
            </a:r>
            <a:r>
              <a:rPr lang="zh-CN" altLang="en-US" dirty="0" smtClean="0"/>
              <a:t>讲</a:t>
            </a:r>
            <a:r>
              <a:rPr lang="zh-CN" altLang="en-US" baseline="0" dirty="0" smtClean="0"/>
              <a:t> </a:t>
            </a:r>
            <a:r>
              <a:rPr lang="en-US" dirty="0" smtClean="0"/>
              <a:t>http://down.51cto.com/zt/3594/1</a:t>
            </a:r>
            <a:endParaRPr lang="en-US" dirty="0"/>
          </a:p>
        </p:txBody>
      </p:sp>
      <p:sp>
        <p:nvSpPr>
          <p:cNvPr id="4" name="Slide Number Placeholder 3"/>
          <p:cNvSpPr>
            <a:spLocks noGrp="1"/>
          </p:cNvSpPr>
          <p:nvPr>
            <p:ph type="sldNum" sz="quarter" idx="10"/>
          </p:nvPr>
        </p:nvSpPr>
        <p:spPr/>
        <p:txBody>
          <a:bodyPr/>
          <a:lstStyle/>
          <a:p>
            <a:fld id="{4286C202-F32D-4F0B-ADC6-9D43D980ACA9}" type="slidenum">
              <a:rPr lang="en-US" smtClean="0"/>
              <a:pPr/>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4286C202-F32D-4F0B-ADC6-9D43D980ACA9}" type="slidenum">
              <a:rPr lang="en-US" smtClean="0"/>
              <a:pPr/>
              <a:t>34</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http://netsecurity.51cto.com/secu/qiming/APT2013/</a:t>
            </a:r>
          </a:p>
          <a:p>
            <a:endParaRPr lang="en-US" dirty="0" smtClean="0"/>
          </a:p>
          <a:p>
            <a:r>
              <a:rPr lang="en-US" dirty="0" smtClean="0"/>
              <a:t>http://www.h3c.com.cn/About_H3C/Company_Publication/IP_Lh/2013/04/Home/Catalog/201309/796459_30008_0.htm</a:t>
            </a:r>
          </a:p>
          <a:p>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震网病毒</a:t>
            </a:r>
            <a:r>
              <a:rPr lang="en-US" altLang="zh-CN" dirty="0" smtClean="0"/>
              <a:t>--</a:t>
            </a:r>
            <a:r>
              <a:rPr lang="zh-CN" altLang="en-US" sz="1200" b="1" i="0" kern="1200" dirty="0" smtClean="0">
                <a:solidFill>
                  <a:schemeClr val="tx1"/>
                </a:solidFill>
                <a:latin typeface="+mn-lt"/>
                <a:ea typeface="+mn-ea"/>
                <a:cs typeface="+mn-cs"/>
              </a:rPr>
              <a:t>外媒首度公开“震网”病毒</a:t>
            </a:r>
            <a:r>
              <a:rPr lang="en-US" altLang="zh-CN" sz="1200" b="1" i="0" kern="1200" dirty="0" smtClean="0">
                <a:solidFill>
                  <a:schemeClr val="tx1"/>
                </a:solidFill>
                <a:latin typeface="+mn-lt"/>
                <a:ea typeface="+mn-ea"/>
                <a:cs typeface="+mn-cs"/>
              </a:rPr>
              <a:t>APT</a:t>
            </a:r>
            <a:r>
              <a:rPr lang="zh-CN" altLang="en-US" sz="1200" b="1" i="0" kern="1200" dirty="0" smtClean="0">
                <a:solidFill>
                  <a:schemeClr val="tx1"/>
                </a:solidFill>
                <a:latin typeface="+mn-lt"/>
                <a:ea typeface="+mn-ea"/>
                <a:cs typeface="+mn-cs"/>
              </a:rPr>
              <a:t>攻击细节</a:t>
            </a:r>
            <a:r>
              <a:rPr lang="zh-CN" altLang="en-US" dirty="0" smtClean="0"/>
              <a:t>：</a:t>
            </a:r>
            <a:r>
              <a:rPr lang="en-US" altLang="zh-CN" dirty="0" smtClean="0"/>
              <a:t>http://bobao.360.cn/news/detail/828.html</a:t>
            </a:r>
            <a:endParaRPr lang="en-US" dirty="0"/>
          </a:p>
        </p:txBody>
      </p:sp>
      <p:sp>
        <p:nvSpPr>
          <p:cNvPr id="4" name="Slide Number Placeholder 3"/>
          <p:cNvSpPr>
            <a:spLocks noGrp="1"/>
          </p:cNvSpPr>
          <p:nvPr>
            <p:ph type="sldNum" sz="quarter" idx="10"/>
          </p:nvPr>
        </p:nvSpPr>
        <p:spPr/>
        <p:txBody>
          <a:bodyPr/>
          <a:lstStyle/>
          <a:p>
            <a:pPr>
              <a:defRPr/>
            </a:pPr>
            <a:fld id="{19487F5B-24C1-4178-B667-98C703F8006D}" type="slidenum">
              <a:rPr lang="en-US" altLang="zh-CN" smtClean="0"/>
              <a:pPr>
                <a:defRPr/>
              </a:pPr>
              <a:t>35</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a:ln/>
        </p:spPr>
      </p:sp>
      <p:sp>
        <p:nvSpPr>
          <p:cNvPr id="49155" name="备注占位符 2"/>
          <p:cNvSpPr>
            <a:spLocks noGrp="1"/>
          </p:cNvSpPr>
          <p:nvPr>
            <p:ph type="body" idx="1"/>
          </p:nvPr>
        </p:nvSpPr>
        <p:spPr>
          <a:noFill/>
          <a:ln/>
        </p:spPr>
        <p:txBody>
          <a:bodyPr/>
          <a:lstStyle/>
          <a:p>
            <a:r>
              <a:rPr lang="zh-CN" altLang="en-US" smtClean="0"/>
              <a:t>安全服务应包括如下</a:t>
            </a:r>
            <a:r>
              <a:rPr lang="en-US" altLang="zh-CN" smtClean="0"/>
              <a:t>4</a:t>
            </a:r>
            <a:r>
              <a:rPr lang="zh-CN" altLang="en-US" smtClean="0"/>
              <a:t>方面的内容：</a:t>
            </a:r>
            <a:endParaRPr lang="en-US" altLang="zh-CN" smtClean="0"/>
          </a:p>
          <a:p>
            <a:r>
              <a:rPr lang="zh-CN" altLang="en-US" smtClean="0"/>
              <a:t>（</a:t>
            </a:r>
            <a:r>
              <a:rPr lang="en-US" altLang="zh-CN" smtClean="0"/>
              <a:t>1</a:t>
            </a:r>
            <a:r>
              <a:rPr lang="zh-CN" altLang="en-US" smtClean="0"/>
              <a:t>）设计</a:t>
            </a:r>
            <a:r>
              <a:rPr lang="en-US" altLang="zh-CN" smtClean="0"/>
              <a:t>(</a:t>
            </a:r>
            <a:r>
              <a:rPr lang="zh-CN" altLang="en-US" smtClean="0"/>
              <a:t>选定</a:t>
            </a:r>
            <a:r>
              <a:rPr lang="en-US" altLang="zh-CN" smtClean="0"/>
              <a:t>)</a:t>
            </a:r>
            <a:r>
              <a:rPr lang="zh-CN" altLang="en-US" smtClean="0"/>
              <a:t>算法</a:t>
            </a:r>
            <a:endParaRPr lang="en-US" altLang="zh-CN" smtClean="0"/>
          </a:p>
          <a:p>
            <a:r>
              <a:rPr lang="zh-CN" altLang="en-US" smtClean="0"/>
              <a:t>（</a:t>
            </a:r>
            <a:r>
              <a:rPr lang="en-US" altLang="zh-CN" smtClean="0"/>
              <a:t>2</a:t>
            </a:r>
            <a:r>
              <a:rPr lang="zh-CN" altLang="en-US" smtClean="0"/>
              <a:t>）产生密钥</a:t>
            </a:r>
            <a:endParaRPr lang="en-US" altLang="zh-CN" smtClean="0"/>
          </a:p>
          <a:p>
            <a:r>
              <a:rPr lang="zh-CN" altLang="en-US" smtClean="0"/>
              <a:t>（</a:t>
            </a:r>
            <a:r>
              <a:rPr lang="en-US" altLang="zh-CN" smtClean="0"/>
              <a:t>3</a:t>
            </a:r>
            <a:r>
              <a:rPr lang="zh-CN" altLang="en-US" smtClean="0"/>
              <a:t>）密钥分发分配</a:t>
            </a:r>
            <a:endParaRPr lang="en-US" altLang="zh-CN" smtClean="0"/>
          </a:p>
          <a:p>
            <a:r>
              <a:rPr lang="zh-CN" altLang="en-US" smtClean="0"/>
              <a:t>（</a:t>
            </a:r>
            <a:r>
              <a:rPr lang="en-US" altLang="zh-CN" smtClean="0"/>
              <a:t>4</a:t>
            </a:r>
            <a:r>
              <a:rPr lang="zh-CN" altLang="en-US" smtClean="0"/>
              <a:t>）安全通信协议</a:t>
            </a:r>
          </a:p>
        </p:txBody>
      </p:sp>
      <p:sp>
        <p:nvSpPr>
          <p:cNvPr id="49156" name="灯片编号占位符 3"/>
          <p:cNvSpPr>
            <a:spLocks noGrp="1"/>
          </p:cNvSpPr>
          <p:nvPr>
            <p:ph type="sldNum" sz="quarter" idx="5"/>
          </p:nvPr>
        </p:nvSpPr>
        <p:spPr>
          <a:noFill/>
        </p:spPr>
        <p:txBody>
          <a:bodyPr/>
          <a:lstStyle/>
          <a:p>
            <a:fld id="{B642B89F-CA88-4C11-A02B-11F888B59DAB}" type="slidenum">
              <a:rPr lang="en-US" altLang="zh-CN" smtClean="0"/>
              <a:pPr/>
              <a:t>38</a:t>
            </a:fld>
            <a:endParaRPr lang="en-US" altLang="zh-CN"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a:ln/>
        </p:spPr>
      </p:sp>
      <p:sp>
        <p:nvSpPr>
          <p:cNvPr id="50179" name="备注占位符 2"/>
          <p:cNvSpPr>
            <a:spLocks noGrp="1"/>
          </p:cNvSpPr>
          <p:nvPr>
            <p:ph type="body" idx="1"/>
          </p:nvPr>
        </p:nvSpPr>
        <p:spPr>
          <a:noFill/>
          <a:ln/>
        </p:spPr>
        <p:txBody>
          <a:bodyPr/>
          <a:lstStyle/>
          <a:p>
            <a:endParaRPr lang="zh-CN" altLang="en-US" smtClean="0"/>
          </a:p>
        </p:txBody>
      </p:sp>
      <p:sp>
        <p:nvSpPr>
          <p:cNvPr id="50180" name="灯片编号占位符 3"/>
          <p:cNvSpPr>
            <a:spLocks noGrp="1"/>
          </p:cNvSpPr>
          <p:nvPr>
            <p:ph type="sldNum" sz="quarter" idx="5"/>
          </p:nvPr>
        </p:nvSpPr>
        <p:spPr>
          <a:noFill/>
        </p:spPr>
        <p:txBody>
          <a:bodyPr/>
          <a:lstStyle/>
          <a:p>
            <a:fld id="{58C16873-D36D-4EB2-B348-804438245971}" type="slidenum">
              <a:rPr lang="en-US" altLang="zh-CN" smtClean="0"/>
              <a:pPr/>
              <a:t>39</a:t>
            </a:fld>
            <a:endParaRPr lang="en-US" altLang="zh-CN"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0A204E3E-3DBD-4E23-B268-C669E7CF614C}" type="slidenum">
              <a:rPr lang="zh-CN" altLang="en-US" smtClean="0"/>
              <a:pPr/>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4286C202-F32D-4F0B-ADC6-9D43D980ACA9}" type="slidenum">
              <a:rPr lang="en-US" smtClean="0"/>
              <a:pPr/>
              <a:t>6</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dirty="0" err="1" smtClean="0"/>
              <a:t>Facebook</a:t>
            </a:r>
            <a:r>
              <a:rPr lang="zh-CN" altLang="en-US" dirty="0" smtClean="0"/>
              <a:t>的数据隐私事件：</a:t>
            </a:r>
            <a:r>
              <a:rPr lang="en-US" altLang="zh-CN" dirty="0" smtClean="0"/>
              <a:t>2018</a:t>
            </a:r>
            <a:r>
              <a:rPr lang="zh-CN" altLang="en-US" dirty="0" smtClean="0"/>
              <a:t>年</a:t>
            </a:r>
            <a:r>
              <a:rPr lang="en-US" altLang="zh-CN" dirty="0" smtClean="0"/>
              <a:t>3</a:t>
            </a:r>
            <a:r>
              <a:rPr lang="zh-CN" altLang="en-US" dirty="0" smtClean="0"/>
              <a:t>月，</a:t>
            </a:r>
            <a:r>
              <a:rPr lang="en-US" altLang="zh-CN" sz="1200" b="0" i="0" kern="1200" dirty="0" err="1" smtClean="0">
                <a:solidFill>
                  <a:schemeClr val="tx1"/>
                </a:solidFill>
                <a:latin typeface="+mn-lt"/>
                <a:ea typeface="+mn-ea"/>
                <a:cs typeface="+mn-cs"/>
              </a:rPr>
              <a:t>Facebook</a:t>
            </a:r>
            <a:r>
              <a:rPr lang="zh-CN" altLang="en-US" sz="1200" b="0" i="0" kern="1200" dirty="0" smtClean="0">
                <a:solidFill>
                  <a:schemeClr val="tx1"/>
                </a:solidFill>
                <a:latin typeface="+mn-lt"/>
                <a:ea typeface="+mn-ea"/>
                <a:cs typeface="+mn-cs"/>
              </a:rPr>
              <a:t>数据泄露丑闻爆发</a:t>
            </a:r>
            <a:endParaRPr lang="en-US" altLang="zh-CN" dirty="0" smtClean="0"/>
          </a:p>
          <a:p>
            <a:endParaRPr lang="en-US" altLang="zh-CN" dirty="0" smtClean="0"/>
          </a:p>
          <a:p>
            <a:r>
              <a:rPr lang="zh-CN" altLang="en-US" sz="1200" b="0" i="0" kern="1200" dirty="0" smtClean="0">
                <a:solidFill>
                  <a:schemeClr val="tx1"/>
                </a:solidFill>
                <a:latin typeface="+mn-lt"/>
                <a:ea typeface="+mn-ea"/>
                <a:cs typeface="+mn-cs"/>
              </a:rPr>
              <a:t>科甘与剑桥咨询于</a:t>
            </a:r>
            <a:r>
              <a:rPr lang="en-US" altLang="zh-CN" sz="1200" b="0" i="0" kern="1200" dirty="0" smtClean="0">
                <a:solidFill>
                  <a:schemeClr val="tx1"/>
                </a:solidFill>
                <a:latin typeface="+mn-lt"/>
                <a:ea typeface="+mn-ea"/>
                <a:cs typeface="+mn-cs"/>
              </a:rPr>
              <a:t>2013</a:t>
            </a:r>
            <a:r>
              <a:rPr lang="zh-CN" altLang="en-US" sz="1200" b="0" i="0" kern="1200" dirty="0" smtClean="0">
                <a:solidFill>
                  <a:schemeClr val="tx1"/>
                </a:solidFill>
                <a:latin typeface="+mn-lt"/>
                <a:ea typeface="+mn-ea"/>
                <a:cs typeface="+mn-cs"/>
              </a:rPr>
              <a:t>年开发了一款专门针对选民的测试应用“这是你的数字化生活”，对外宣称是心理学家用于做研究的</a:t>
            </a:r>
            <a:r>
              <a:rPr lang="en-US" altLang="zh-CN" sz="1200" b="0" i="0" kern="1200" dirty="0" smtClean="0">
                <a:solidFill>
                  <a:schemeClr val="tx1"/>
                </a:solidFill>
                <a:latin typeface="+mn-lt"/>
                <a:ea typeface="+mn-ea"/>
                <a:cs typeface="+mn-cs"/>
              </a:rPr>
              <a:t>APP</a:t>
            </a:r>
            <a:r>
              <a:rPr lang="zh-CN" altLang="en-US" sz="1200" b="0" i="0" kern="1200" dirty="0" smtClean="0">
                <a:solidFill>
                  <a:schemeClr val="tx1"/>
                </a:solidFill>
                <a:latin typeface="+mn-lt"/>
                <a:ea typeface="+mn-ea"/>
                <a:cs typeface="+mn-cs"/>
              </a:rPr>
              <a:t>，经用户授权后收集的信息包括用户的年龄、住址、性别、种族、教育背景等个人信息，平时参与的活动以及在社交网络中发表、阅读、点赞的内容，还包括用户的朋友所发布的信息等。一共有约</a:t>
            </a:r>
            <a:r>
              <a:rPr lang="en-US" altLang="zh-CN" sz="1200" b="0" i="0" kern="1200" dirty="0" smtClean="0">
                <a:solidFill>
                  <a:schemeClr val="tx1"/>
                </a:solidFill>
                <a:latin typeface="+mn-lt"/>
                <a:ea typeface="+mn-ea"/>
                <a:cs typeface="+mn-cs"/>
              </a:rPr>
              <a:t>27</a:t>
            </a:r>
            <a:r>
              <a:rPr lang="zh-CN" altLang="en-US" sz="1200" b="0" i="0" kern="1200" dirty="0" smtClean="0">
                <a:solidFill>
                  <a:schemeClr val="tx1"/>
                </a:solidFill>
                <a:latin typeface="+mn-lt"/>
                <a:ea typeface="+mn-ea"/>
                <a:cs typeface="+mn-cs"/>
              </a:rPr>
              <a:t>万人下载了这一应用，再加上通过公开途径收集的用户信息，共涉及</a:t>
            </a:r>
            <a:r>
              <a:rPr lang="en-US" altLang="zh-CN" sz="1200" b="0" i="0" kern="1200" dirty="0" smtClean="0">
                <a:solidFill>
                  <a:schemeClr val="tx1"/>
                </a:solidFill>
                <a:latin typeface="+mn-lt"/>
                <a:ea typeface="+mn-ea"/>
                <a:cs typeface="+mn-cs"/>
              </a:rPr>
              <a:t>5000</a:t>
            </a:r>
            <a:r>
              <a:rPr lang="zh-CN" altLang="en-US" sz="1200" b="0" i="0" kern="1200" dirty="0" smtClean="0">
                <a:solidFill>
                  <a:schemeClr val="tx1"/>
                </a:solidFill>
                <a:latin typeface="+mn-lt"/>
                <a:ea typeface="+mn-ea"/>
                <a:cs typeface="+mn-cs"/>
              </a:rPr>
              <a:t>万用户的数据。据媒体报道，剑桥咨询在收集到上述数据后</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分析出了用户的行为模式、性格特征、价值观取向、成长经历等，以便针对特定用户推送竞选广告。</a:t>
            </a:r>
            <a:endParaRPr lang="zh-CN" altLang="en-US" dirty="0"/>
          </a:p>
        </p:txBody>
      </p:sp>
      <p:sp>
        <p:nvSpPr>
          <p:cNvPr id="4" name="Slide Number Placeholder 3"/>
          <p:cNvSpPr>
            <a:spLocks noGrp="1"/>
          </p:cNvSpPr>
          <p:nvPr>
            <p:ph type="sldNum" sz="quarter" idx="10"/>
          </p:nvPr>
        </p:nvSpPr>
        <p:spPr/>
        <p:txBody>
          <a:bodyPr/>
          <a:lstStyle/>
          <a:p>
            <a:fld id="{4286C202-F32D-4F0B-ADC6-9D43D980ACA9}" type="slidenum">
              <a:rPr lang="en-US" smtClean="0"/>
              <a:pPr/>
              <a:t>7</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6706D91-5484-4BC8-9787-50ED42AF48BE}" type="slidenum">
              <a:rPr lang="en-US" altLang="zh-CN"/>
              <a:pPr/>
              <a:t>17</a:t>
            </a:fld>
            <a:endParaRPr lang="en-US" altLang="zh-CN"/>
          </a:p>
        </p:txBody>
      </p:sp>
      <p:sp>
        <p:nvSpPr>
          <p:cNvPr id="205826" name="Rectangle 2"/>
          <p:cNvSpPr>
            <a:spLocks noGrp="1" noRot="1" noChangeAspect="1" noChangeArrowheads="1" noTextEdit="1"/>
          </p:cNvSpPr>
          <p:nvPr>
            <p:ph type="sldImg"/>
          </p:nvPr>
        </p:nvSpPr>
        <p:spPr>
          <a:ln/>
        </p:spPr>
      </p:sp>
      <p:sp>
        <p:nvSpPr>
          <p:cNvPr id="205827" name="Rectangle 3"/>
          <p:cNvSpPr>
            <a:spLocks noGrp="1" noChangeArrowheads="1"/>
          </p:cNvSpPr>
          <p:nvPr>
            <p:ph type="body" idx="1"/>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0A204E3E-3DBD-4E23-B268-C669E7CF614C}" type="slidenum">
              <a:rPr lang="zh-CN" altLang="en-US" smtClean="0"/>
              <a:pPr/>
              <a:t>19</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altLang="zh-CN" sz="1200" b="0" i="0" kern="1200" dirty="0" smtClean="0">
                <a:solidFill>
                  <a:schemeClr val="tx1"/>
                </a:solidFill>
                <a:latin typeface="+mn-lt"/>
                <a:ea typeface="+mn-ea"/>
                <a:cs typeface="+mn-cs"/>
              </a:rPr>
              <a:t>Cyberspace</a:t>
            </a:r>
            <a:r>
              <a:rPr lang="zh-CN" altLang="en-US" sz="1200" b="0" i="0" kern="1200" dirty="0" smtClean="0">
                <a:solidFill>
                  <a:schemeClr val="tx1"/>
                </a:solidFill>
                <a:latin typeface="+mn-lt"/>
                <a:ea typeface="+mn-ea"/>
                <a:cs typeface="+mn-cs"/>
              </a:rPr>
              <a:t>：它是指在计算机以及计算机网络里的虚拟现实。</a:t>
            </a:r>
            <a:r>
              <a:rPr lang="en-US" altLang="zh-CN" sz="1200" b="0" i="0" kern="1200" dirty="0" smtClean="0">
                <a:solidFill>
                  <a:schemeClr val="tx1"/>
                </a:solidFill>
                <a:latin typeface="+mn-lt"/>
                <a:ea typeface="+mn-ea"/>
                <a:cs typeface="+mn-cs"/>
              </a:rPr>
              <a:t>Cyber</a:t>
            </a:r>
            <a:r>
              <a:rPr lang="zh-CN" altLang="en-US" sz="1200" b="0" i="0" kern="1200" dirty="0" smtClean="0">
                <a:solidFill>
                  <a:schemeClr val="tx1"/>
                </a:solidFill>
                <a:latin typeface="+mn-lt"/>
                <a:ea typeface="+mn-ea"/>
                <a:cs typeface="+mn-cs"/>
              </a:rPr>
              <a:t>一词的来源于控制论（</a:t>
            </a:r>
            <a:r>
              <a:rPr lang="en-US" altLang="zh-CN" sz="1200" b="0" i="0" kern="1200" dirty="0" smtClean="0">
                <a:solidFill>
                  <a:schemeClr val="tx1"/>
                </a:solidFill>
                <a:latin typeface="+mn-lt"/>
                <a:ea typeface="+mn-ea"/>
                <a:cs typeface="+mn-cs"/>
              </a:rPr>
              <a:t>cybernetics</a:t>
            </a:r>
            <a:r>
              <a:rPr lang="zh-CN" altLang="en-US" sz="1200" b="0" i="0" kern="1200" dirty="0" smtClean="0">
                <a:solidFill>
                  <a:schemeClr val="tx1"/>
                </a:solidFill>
                <a:latin typeface="+mn-lt"/>
                <a:ea typeface="+mn-ea"/>
                <a:cs typeface="+mn-cs"/>
              </a:rPr>
              <a:t>）一词。</a:t>
            </a:r>
            <a:endParaRPr lang="en-US" altLang="zh-CN" sz="1200" b="0" i="0" kern="1200" dirty="0" smtClean="0">
              <a:solidFill>
                <a:schemeClr val="tx1"/>
              </a:solidFill>
              <a:latin typeface="+mn-lt"/>
              <a:ea typeface="+mn-ea"/>
              <a:cs typeface="+mn-cs"/>
            </a:endParaRPr>
          </a:p>
          <a:p>
            <a:r>
              <a:rPr lang="en-US" altLang="zh-CN" sz="1200" b="0" i="0" kern="1200" dirty="0" smtClean="0">
                <a:solidFill>
                  <a:schemeClr val="tx1"/>
                </a:solidFill>
                <a:latin typeface="+mn-lt"/>
                <a:ea typeface="+mn-ea"/>
                <a:cs typeface="+mn-cs"/>
              </a:rPr>
              <a:t>2006</a:t>
            </a:r>
            <a:r>
              <a:rPr lang="zh-CN" altLang="en-US" sz="1200" b="0" i="0" kern="1200" dirty="0" smtClean="0">
                <a:solidFill>
                  <a:schemeClr val="tx1"/>
                </a:solidFill>
                <a:latin typeface="+mn-lt"/>
                <a:ea typeface="+mn-ea"/>
                <a:cs typeface="+mn-cs"/>
              </a:rPr>
              <a:t>年</a:t>
            </a:r>
            <a:r>
              <a:rPr lang="en-US" altLang="zh-CN" sz="1200" b="0" i="0" kern="1200" dirty="0" smtClean="0">
                <a:solidFill>
                  <a:schemeClr val="tx1"/>
                </a:solidFill>
                <a:latin typeface="+mn-lt"/>
                <a:ea typeface="+mn-ea"/>
                <a:cs typeface="+mn-cs"/>
              </a:rPr>
              <a:t>12</a:t>
            </a:r>
            <a:r>
              <a:rPr lang="zh-CN" altLang="en-US" sz="1200" b="0" i="0" kern="1200" dirty="0" smtClean="0">
                <a:solidFill>
                  <a:schemeClr val="tx1"/>
                </a:solidFill>
                <a:latin typeface="+mn-lt"/>
                <a:ea typeface="+mn-ea"/>
                <a:cs typeface="+mn-cs"/>
              </a:rPr>
              <a:t>月，美国参联会发布</a:t>
            </a:r>
            <a:r>
              <a:rPr lang="en-US" altLang="zh-CN" sz="1200" b="0" i="0" kern="1200" dirty="0" smtClean="0">
                <a:solidFill>
                  <a:schemeClr val="tx1"/>
                </a:solidFill>
                <a:latin typeface="+mn-lt"/>
                <a:ea typeface="+mn-ea"/>
                <a:cs typeface="+mn-cs"/>
              </a:rPr>
              <a:t>《Cyberspace</a:t>
            </a:r>
            <a:r>
              <a:rPr lang="zh-CN" altLang="en-US" sz="1200" b="0" i="0" kern="1200" dirty="0" smtClean="0">
                <a:solidFill>
                  <a:schemeClr val="tx1"/>
                </a:solidFill>
                <a:latin typeface="+mn-lt"/>
                <a:ea typeface="+mn-ea"/>
                <a:cs typeface="+mn-cs"/>
              </a:rPr>
              <a:t>行动国家军事战略</a:t>
            </a:r>
            <a:r>
              <a:rPr lang="en-US" altLang="zh-CN" sz="1200" b="0" i="0" kern="1200" dirty="0" smtClean="0">
                <a:solidFill>
                  <a:schemeClr val="tx1"/>
                </a:solidFill>
                <a:latin typeface="+mn-lt"/>
                <a:ea typeface="+mn-ea"/>
                <a:cs typeface="+mn-cs"/>
              </a:rPr>
              <a:t>》</a:t>
            </a:r>
            <a:r>
              <a:rPr lang="zh-CN" altLang="en-US" sz="1200" b="0" i="0" kern="1200" dirty="0" smtClean="0">
                <a:solidFill>
                  <a:schemeClr val="tx1"/>
                </a:solidFill>
                <a:latin typeface="+mn-lt"/>
                <a:ea typeface="+mn-ea"/>
                <a:cs typeface="+mn-cs"/>
              </a:rPr>
              <a:t>，指出：“</a:t>
            </a:r>
            <a:r>
              <a:rPr lang="en-US" altLang="zh-CN" sz="1200" b="0" i="0" kern="1200" dirty="0" smtClean="0">
                <a:solidFill>
                  <a:schemeClr val="tx1"/>
                </a:solidFill>
                <a:latin typeface="+mn-lt"/>
                <a:ea typeface="+mn-ea"/>
                <a:cs typeface="+mn-cs"/>
              </a:rPr>
              <a:t>Cyberspace</a:t>
            </a:r>
            <a:r>
              <a:rPr lang="zh-CN" altLang="en-US" sz="1200" b="0" i="0" kern="1200" dirty="0" smtClean="0">
                <a:solidFill>
                  <a:schemeClr val="tx1"/>
                </a:solidFill>
                <a:latin typeface="+mn-lt"/>
                <a:ea typeface="+mn-ea"/>
                <a:cs typeface="+mn-cs"/>
              </a:rPr>
              <a:t>是指利用电子学和电磁频谱，经由网络化系统和相关物理基础设施进行数据存储、处理和交换的域”</a:t>
            </a:r>
            <a:endParaRPr lang="en-US" altLang="zh-CN" sz="1200" b="0" i="0" kern="1200" dirty="0" smtClean="0">
              <a:solidFill>
                <a:schemeClr val="tx1"/>
              </a:solidFill>
              <a:latin typeface="+mn-lt"/>
              <a:ea typeface="+mn-ea"/>
              <a:cs typeface="+mn-cs"/>
            </a:endParaRPr>
          </a:p>
          <a:p>
            <a:endParaRPr lang="en-US" altLang="zh-CN" sz="1200" b="0" i="0" kern="1200" dirty="0" smtClean="0">
              <a:solidFill>
                <a:schemeClr val="tx1"/>
              </a:solidFill>
              <a:latin typeface="+mn-lt"/>
              <a:ea typeface="+mn-ea"/>
              <a:cs typeface="+mn-cs"/>
            </a:endParaRPr>
          </a:p>
          <a:p>
            <a:r>
              <a:rPr lang="en-US" altLang="zh-CN" dirty="0" smtClean="0"/>
              <a:t>《</a:t>
            </a:r>
            <a:r>
              <a:rPr lang="zh-CN" altLang="en-US" dirty="0" smtClean="0"/>
              <a:t>网络空间安全学科知识体系</a:t>
            </a:r>
            <a:r>
              <a:rPr lang="en-US" altLang="zh-CN" dirty="0" smtClean="0"/>
              <a:t>》</a:t>
            </a:r>
            <a:r>
              <a:rPr lang="zh-CN" altLang="en-US" dirty="0" smtClean="0"/>
              <a:t>全文链接：</a:t>
            </a:r>
            <a:r>
              <a:rPr lang="en-US" altLang="zh-CN" dirty="0" smtClean="0"/>
              <a:t>https://www.linstitute.net/archives/58046</a:t>
            </a:r>
            <a:endParaRPr lang="zh-CN" altLang="en-US" dirty="0"/>
          </a:p>
        </p:txBody>
      </p:sp>
      <p:sp>
        <p:nvSpPr>
          <p:cNvPr id="4" name="Slide Number Placeholder 3"/>
          <p:cNvSpPr>
            <a:spLocks noGrp="1"/>
          </p:cNvSpPr>
          <p:nvPr>
            <p:ph type="sldNum" sz="quarter" idx="10"/>
          </p:nvPr>
        </p:nvSpPr>
        <p:spPr/>
        <p:txBody>
          <a:bodyPr/>
          <a:lstStyle/>
          <a:p>
            <a:fld id="{0A204E3E-3DBD-4E23-B268-C669E7CF614C}" type="slidenum">
              <a:rPr lang="zh-CN" altLang="en-US" smtClean="0"/>
              <a:pPr/>
              <a:t>25</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0A204E3E-3DBD-4E23-B268-C669E7CF614C}" type="slidenum">
              <a:rPr lang="zh-CN" altLang="en-US" smtClean="0"/>
              <a:pPr/>
              <a:t>26</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zh-CN" altLang="en-US" dirty="0"/>
          </a:p>
        </p:txBody>
      </p:sp>
      <p:sp>
        <p:nvSpPr>
          <p:cNvPr id="4" name="Slide Number Placeholder 3"/>
          <p:cNvSpPr>
            <a:spLocks noGrp="1"/>
          </p:cNvSpPr>
          <p:nvPr>
            <p:ph type="sldNum" sz="quarter" idx="10"/>
          </p:nvPr>
        </p:nvSpPr>
        <p:spPr/>
        <p:txBody>
          <a:bodyPr/>
          <a:lstStyle/>
          <a:p>
            <a:fld id="{0A204E3E-3DBD-4E23-B268-C669E7CF614C}" type="slidenum">
              <a:rPr lang="zh-CN" altLang="en-US" smtClean="0"/>
              <a:pPr/>
              <a:t>28</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C47FD05-5877-4861-B261-D0CA88A201BB}" type="datetime1">
              <a:rPr lang="en-US" altLang="zh-CN" smtClean="0"/>
              <a:pPr/>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F762526-F437-4B18-8B1D-CA1A328642CD}" type="datetime1">
              <a:rPr lang="en-US" altLang="zh-CN" smtClean="0"/>
              <a:pPr/>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2530C02-27D0-4682-9E94-B00C7E38FBB1}" type="datetime1">
              <a:rPr lang="en-US" altLang="zh-CN" smtClean="0"/>
              <a:pPr/>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84238"/>
          </a:xfrm>
        </p:spPr>
        <p:txBody>
          <a:bodyPr/>
          <a:lstStyle/>
          <a:p>
            <a:r>
              <a:rPr lang="en-US" dirty="0" smtClean="0"/>
              <a:t>Click to edit Master title style</a:t>
            </a:r>
            <a:endParaRPr lang="en-US" dirty="0"/>
          </a:p>
        </p:txBody>
      </p:sp>
      <p:sp>
        <p:nvSpPr>
          <p:cNvPr id="3" name="Content Placeholder 2"/>
          <p:cNvSpPr>
            <a:spLocks noGrp="1"/>
          </p:cNvSpPr>
          <p:nvPr>
            <p:ph idx="1"/>
          </p:nvPr>
        </p:nvSpPr>
        <p:spPr>
          <a:xfrm>
            <a:off x="457200" y="1524000"/>
            <a:ext cx="8229600" cy="4525963"/>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DC77ED0B-3010-4723-9854-E1D2922ECB5F}" type="datetime1">
              <a:rPr lang="en-US" altLang="zh-CN" smtClean="0"/>
              <a:pPr/>
              <a:t>3/6/2019</a:t>
            </a:fld>
            <a:endParaRPr lang="en-US"/>
          </a:p>
        </p:txBody>
      </p:sp>
      <p:sp>
        <p:nvSpPr>
          <p:cNvPr id="5" name="Footer Placeholder 4"/>
          <p:cNvSpPr>
            <a:spLocks noGrp="1"/>
          </p:cNvSpPr>
          <p:nvPr>
            <p:ph type="ftr" sz="quarter" idx="11"/>
          </p:nvPr>
        </p:nvSpPr>
        <p:spPr>
          <a:xfrm>
            <a:off x="457200" y="6324600"/>
            <a:ext cx="2895600" cy="365125"/>
          </a:xfrm>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B6F15528-21DE-4FAA-801E-634DDDAF4B2B}" type="slidenum">
              <a:rPr lang="en-US" smtClean="0"/>
              <a:pPr/>
              <a:t>‹#›</a:t>
            </a:fld>
            <a:endParaRPr lang="en-US" dirty="0"/>
          </a:p>
        </p:txBody>
      </p:sp>
      <p:sp>
        <p:nvSpPr>
          <p:cNvPr id="9" name="Rectangle 8"/>
          <p:cNvSpPr/>
          <p:nvPr userDrawn="1"/>
        </p:nvSpPr>
        <p:spPr>
          <a:xfrm>
            <a:off x="457200" y="6324600"/>
            <a:ext cx="1114408" cy="369332"/>
          </a:xfrm>
          <a:prstGeom prst="rect">
            <a:avLst/>
          </a:prstGeom>
        </p:spPr>
        <p:txBody>
          <a:bodyPr wrap="none">
            <a:spAutoFit/>
          </a:bodyPr>
          <a:lstStyle/>
          <a:p>
            <a:r>
              <a:rPr lang="zh-CN" altLang="en-US" b="1" dirty="0" smtClean="0">
                <a:solidFill>
                  <a:schemeClr val="bg1"/>
                </a:solidFill>
              </a:rPr>
              <a:t>安全概述</a:t>
            </a:r>
            <a:endParaRPr lang="zh-CN" altLang="en-US" b="1" dirty="0">
              <a:solidFill>
                <a:schemeClr val="bg1"/>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2C18520-1410-4437-8E01-9B48434B8BA7}" type="datetime1">
              <a:rPr lang="en-US" altLang="zh-CN" smtClean="0"/>
              <a:pPr/>
              <a:t>3/6/2019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8FCC58B-756C-4F37-B972-93EB849AB9B3}" type="datetime1">
              <a:rPr lang="en-US" altLang="zh-CN" smtClean="0"/>
              <a:pPr/>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ED63DEA-CE7A-4179-A0F4-BF080AE50FBC}" type="datetime1">
              <a:rPr lang="en-US" altLang="zh-CN" smtClean="0"/>
              <a:pPr/>
              <a:t>3/6/2019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D4CFD65-23B3-4880-89A3-3676F83EE8F9}" type="datetime1">
              <a:rPr lang="en-US" altLang="zh-CN" smtClean="0"/>
              <a:pPr/>
              <a:t>3/6/2019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4D01B4-FF7E-47E0-874F-1208AF99564B}" type="datetime1">
              <a:rPr lang="en-US" altLang="zh-CN" smtClean="0"/>
              <a:pPr/>
              <a:t>3/6/2019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6F0B3EA-E0DD-4D69-AFD2-0410F520BDAB}" type="datetime1">
              <a:rPr lang="en-US" altLang="zh-CN" smtClean="0"/>
              <a:pPr/>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A05BF605-F604-4CB6-AFA4-282F1A7A68C4}" type="datetime1">
              <a:rPr lang="en-US" altLang="zh-CN" smtClean="0"/>
              <a:pPr/>
              <a:t>3/6/2019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661793-0239-4E44-B7AB-84324CB749CD}" type="datetime1">
              <a:rPr lang="en-US" altLang="zh-CN" smtClean="0"/>
              <a:pPr/>
              <a:t>3/6/2019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12.w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11.wmf"/><Relationship Id="rId4" Type="http://schemas.openxmlformats.org/officeDocument/2006/relationships/image" Target="../media/image10.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smtClean="0"/>
              <a:t>信息安全概述</a:t>
            </a:r>
            <a:endParaRPr lang="en-US" dirty="0"/>
          </a:p>
        </p:txBody>
      </p:sp>
      <p:sp>
        <p:nvSpPr>
          <p:cNvPr id="3" name="Subtitle 2"/>
          <p:cNvSpPr>
            <a:spLocks noGrp="1"/>
          </p:cNvSpPr>
          <p:nvPr>
            <p:ph type="subTitle" idx="1"/>
          </p:nvPr>
        </p:nvSpPr>
        <p:spPr/>
        <p:txBody>
          <a:bodyPr/>
          <a:lstStyle/>
          <a:p>
            <a:r>
              <a:rPr lang="zh-CN" altLang="en-US" dirty="0" smtClean="0"/>
              <a:t>朱铁英</a:t>
            </a:r>
            <a:endParaRPr lang="en-US" altLang="zh-CN" dirty="0" smtClean="0"/>
          </a:p>
          <a:p>
            <a:r>
              <a:rPr lang="en-US" altLang="zh-CN" dirty="0" smtClean="0"/>
              <a:t>zhuty@nenu.edu.cn</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OSI</a:t>
            </a:r>
            <a:r>
              <a:rPr lang="zh-CN" altLang="en-US" dirty="0" smtClean="0"/>
              <a:t>安全框架</a:t>
            </a:r>
            <a:r>
              <a:rPr lang="en-US" altLang="zh-CN" dirty="0" smtClean="0"/>
              <a:t>X.800</a:t>
            </a:r>
            <a:endParaRPr lang="en-US" dirty="0"/>
          </a:p>
        </p:txBody>
      </p:sp>
      <p:sp>
        <p:nvSpPr>
          <p:cNvPr id="3" name="Content Placeholder 2"/>
          <p:cNvSpPr>
            <a:spLocks noGrp="1"/>
          </p:cNvSpPr>
          <p:nvPr>
            <p:ph idx="1"/>
          </p:nvPr>
        </p:nvSpPr>
        <p:spPr/>
        <p:txBody>
          <a:bodyPr/>
          <a:lstStyle/>
          <a:p>
            <a:r>
              <a:rPr lang="zh-CN" altLang="en-US" dirty="0" smtClean="0"/>
              <a:t>安全攻击：</a:t>
            </a:r>
            <a:r>
              <a:rPr lang="zh-CN" altLang="en-US" dirty="0" smtClean="0">
                <a:ea typeface="宋体" pitchFamily="2" charset="-122"/>
              </a:rPr>
              <a:t>任何危及系统信息安全的活动</a:t>
            </a:r>
            <a:endParaRPr lang="en-US" altLang="zh-CN" dirty="0" smtClean="0"/>
          </a:p>
          <a:p>
            <a:r>
              <a:rPr lang="zh-CN" altLang="en-US" dirty="0" smtClean="0"/>
              <a:t>安全机制：用来检测、阻止攻击或者从攻击状态恢复到正常状态的过程（或实现该过程的设备）</a:t>
            </a:r>
            <a:endParaRPr lang="en-US" altLang="zh-CN" dirty="0" smtClean="0"/>
          </a:p>
          <a:p>
            <a:r>
              <a:rPr lang="zh-CN" altLang="en-US" dirty="0" smtClean="0"/>
              <a:t>安全服务：加强数据处理系统和信息传输的安全性的一种处理过程或通信服务</a:t>
            </a:r>
            <a:endParaRPr lang="en-US" altLang="zh-CN"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安全攻击</a:t>
            </a:r>
            <a:endParaRPr lang="en-US" dirty="0"/>
          </a:p>
        </p:txBody>
      </p:sp>
      <p:sp>
        <p:nvSpPr>
          <p:cNvPr id="3" name="Content Placeholder 2"/>
          <p:cNvSpPr>
            <a:spLocks noGrp="1"/>
          </p:cNvSpPr>
          <p:nvPr>
            <p:ph idx="1"/>
          </p:nvPr>
        </p:nvSpPr>
        <p:spPr/>
        <p:txBody>
          <a:bodyPr/>
          <a:lstStyle/>
          <a:p>
            <a:r>
              <a:rPr lang="zh-CN" altLang="en-US" dirty="0" smtClean="0"/>
              <a:t>被动攻击：对传输进行窃听和监测以获取传输的信息</a:t>
            </a:r>
            <a:endParaRPr lang="en-US" altLang="zh-CN" dirty="0" smtClean="0"/>
          </a:p>
          <a:p>
            <a:pPr lvl="1"/>
            <a:r>
              <a:rPr lang="zh-CN" altLang="en-US" dirty="0" smtClean="0"/>
              <a:t>信息内容泄露</a:t>
            </a:r>
            <a:endParaRPr lang="en-US" altLang="zh-CN" dirty="0" smtClean="0"/>
          </a:p>
          <a:p>
            <a:pPr lvl="1"/>
            <a:r>
              <a:rPr lang="zh-CN" altLang="en-US" dirty="0" smtClean="0"/>
              <a:t>流量分析</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11</a:t>
            </a:fld>
            <a:endParaRPr lang="en-US"/>
          </a:p>
        </p:txBody>
      </p:sp>
      <p:pic>
        <p:nvPicPr>
          <p:cNvPr id="53250" name="Picture 2"/>
          <p:cNvPicPr>
            <a:picLocks noChangeAspect="1" noChangeArrowheads="1"/>
          </p:cNvPicPr>
          <p:nvPr/>
        </p:nvPicPr>
        <p:blipFill>
          <a:blip r:embed="rId2" cstate="print"/>
          <a:srcRect/>
          <a:stretch>
            <a:fillRect/>
          </a:stretch>
        </p:blipFill>
        <p:spPr bwMode="auto">
          <a:xfrm>
            <a:off x="3472543" y="2590800"/>
            <a:ext cx="5671457" cy="3505200"/>
          </a:xfrm>
          <a:prstGeom prst="rect">
            <a:avLst/>
          </a:prstGeom>
          <a:noFill/>
          <a:ln w="9525">
            <a:noFill/>
            <a:miter lim="800000"/>
            <a:headEnd/>
            <a:tailEnd/>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安全攻</a:t>
            </a:r>
            <a:r>
              <a:rPr lang="zh-CN" altLang="en-US" dirty="0" smtClean="0"/>
              <a:t>击</a:t>
            </a:r>
            <a:r>
              <a:rPr lang="en-US" altLang="zh-CN" dirty="0" smtClean="0"/>
              <a:t>-</a:t>
            </a:r>
            <a:r>
              <a:rPr lang="zh-CN" altLang="en-US" dirty="0" smtClean="0"/>
              <a:t>续</a:t>
            </a:r>
            <a:endParaRPr lang="zh-CN" altLang="en-US" dirty="0"/>
          </a:p>
        </p:txBody>
      </p:sp>
      <p:sp>
        <p:nvSpPr>
          <p:cNvPr id="3" name="Content Placeholder 2"/>
          <p:cNvSpPr>
            <a:spLocks noGrp="1"/>
          </p:cNvSpPr>
          <p:nvPr>
            <p:ph idx="1"/>
          </p:nvPr>
        </p:nvSpPr>
        <p:spPr/>
        <p:txBody>
          <a:bodyPr/>
          <a:lstStyle/>
          <a:p>
            <a:r>
              <a:rPr lang="zh-CN" altLang="en-US" dirty="0" smtClean="0"/>
              <a:t>主动攻击：对数据流进行修改或者伪造数据流</a:t>
            </a:r>
            <a:endParaRPr lang="en-US" altLang="zh-CN" dirty="0" smtClean="0"/>
          </a:p>
          <a:p>
            <a:pPr lvl="1"/>
            <a:r>
              <a:rPr lang="zh-CN" altLang="en-US" dirty="0" smtClean="0"/>
              <a:t>伪装、重播（重放）、消息篡改和拒绝服务</a:t>
            </a:r>
            <a:endParaRPr lang="zh-CN"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12</a:t>
            </a:fld>
            <a:endParaRPr lang="en-US" dirty="0"/>
          </a:p>
        </p:txBody>
      </p:sp>
      <p:pic>
        <p:nvPicPr>
          <p:cNvPr id="54274" name="Picture 2"/>
          <p:cNvPicPr>
            <a:picLocks noChangeAspect="1" noChangeArrowheads="1"/>
          </p:cNvPicPr>
          <p:nvPr/>
        </p:nvPicPr>
        <p:blipFill>
          <a:blip r:embed="rId2" cstate="print"/>
          <a:srcRect/>
          <a:stretch>
            <a:fillRect/>
          </a:stretch>
        </p:blipFill>
        <p:spPr bwMode="auto">
          <a:xfrm>
            <a:off x="1600200" y="3124200"/>
            <a:ext cx="5257800" cy="3368590"/>
          </a:xfrm>
          <a:prstGeom prst="rect">
            <a:avLst/>
          </a:prstGeom>
          <a:noFill/>
          <a:ln w="9525">
            <a:noFill/>
            <a:miter lim="800000"/>
            <a:headEnd/>
            <a:tailEnd/>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81000"/>
            <a:ext cx="8748464" cy="1143000"/>
          </a:xfrm>
        </p:spPr>
        <p:txBody>
          <a:bodyPr>
            <a:normAutofit/>
          </a:bodyPr>
          <a:lstStyle/>
          <a:p>
            <a:r>
              <a:rPr lang="en-US" altLang="zh-CN" sz="3200" dirty="0" err="1" smtClean="0"/>
              <a:t>GitHub</a:t>
            </a:r>
            <a:r>
              <a:rPr lang="zh-CN" altLang="en-US" sz="3200" dirty="0" smtClean="0"/>
              <a:t>网站遭受史上最大</a:t>
            </a:r>
            <a:r>
              <a:rPr lang="en-US" altLang="zh-CN" sz="3200" dirty="0" err="1" smtClean="0"/>
              <a:t>Ddos</a:t>
            </a:r>
            <a:r>
              <a:rPr lang="zh-CN" altLang="en-US" sz="3200" dirty="0" smtClean="0"/>
              <a:t>攻击</a:t>
            </a:r>
            <a:r>
              <a:rPr lang="en-US" altLang="zh-CN" sz="3200" dirty="0" smtClean="0"/>
              <a:t>2</a:t>
            </a:r>
            <a:r>
              <a:rPr lang="zh-CN" altLang="en-US" sz="3200" dirty="0" smtClean="0"/>
              <a:t>月</a:t>
            </a:r>
            <a:r>
              <a:rPr lang="en-US" altLang="zh-CN" sz="3200" dirty="0" smtClean="0"/>
              <a:t>28</a:t>
            </a:r>
            <a:r>
              <a:rPr lang="zh-CN" altLang="en-US" sz="3200" dirty="0" smtClean="0"/>
              <a:t>日</a:t>
            </a:r>
            <a:endParaRPr lang="zh-CN" altLang="en-US" sz="3200" dirty="0"/>
          </a:p>
        </p:txBody>
      </p:sp>
      <p:sp>
        <p:nvSpPr>
          <p:cNvPr id="3" name="Content Placeholder 2"/>
          <p:cNvSpPr>
            <a:spLocks noGrp="1"/>
          </p:cNvSpPr>
          <p:nvPr>
            <p:ph idx="1"/>
          </p:nvPr>
        </p:nvSpPr>
        <p:spPr/>
        <p:txBody>
          <a:bodyPr/>
          <a:lstStyle/>
          <a:p>
            <a:endParaRPr lang="zh-CN" altLang="en-US" dirty="0"/>
          </a:p>
        </p:txBody>
      </p:sp>
      <p:sp>
        <p:nvSpPr>
          <p:cNvPr id="4" name="TextBox 3"/>
          <p:cNvSpPr txBox="1"/>
          <p:nvPr/>
        </p:nvSpPr>
        <p:spPr>
          <a:xfrm>
            <a:off x="0" y="0"/>
            <a:ext cx="5760640" cy="461665"/>
          </a:xfrm>
          <a:prstGeom prst="rect">
            <a:avLst/>
          </a:prstGeom>
          <a:noFill/>
        </p:spPr>
        <p:txBody>
          <a:bodyPr wrap="square" rtlCol="0">
            <a:spAutoFit/>
          </a:bodyPr>
          <a:lstStyle/>
          <a:p>
            <a:r>
              <a:rPr lang="zh-CN" altLang="en-US" sz="2400" dirty="0" smtClean="0">
                <a:solidFill>
                  <a:srgbClr val="FF0000"/>
                </a:solidFill>
              </a:rPr>
              <a:t>网络安全威胁之协议漏洞</a:t>
            </a:r>
            <a:r>
              <a:rPr lang="en-US" altLang="zh-CN" sz="2400" dirty="0" smtClean="0">
                <a:solidFill>
                  <a:srgbClr val="FF0000"/>
                </a:solidFill>
              </a:rPr>
              <a:t>--</a:t>
            </a:r>
            <a:r>
              <a:rPr lang="en-US" altLang="zh-CN" sz="2400" dirty="0" err="1" smtClean="0">
                <a:solidFill>
                  <a:srgbClr val="FF0000"/>
                </a:solidFill>
              </a:rPr>
              <a:t>DDoS</a:t>
            </a:r>
            <a:r>
              <a:rPr lang="zh-CN" altLang="en-US" sz="2400" dirty="0" smtClean="0">
                <a:solidFill>
                  <a:srgbClr val="FF0000"/>
                </a:solidFill>
              </a:rPr>
              <a:t>攻击</a:t>
            </a:r>
            <a:endParaRPr lang="zh-CN" altLang="en-US" sz="2400" dirty="0">
              <a:solidFill>
                <a:srgbClr val="FF0000"/>
              </a:solidFill>
            </a:endParaRPr>
          </a:p>
        </p:txBody>
      </p:sp>
      <p:pic>
        <p:nvPicPr>
          <p:cNvPr id="5" name="Picture 3"/>
          <p:cNvPicPr>
            <a:picLocks noChangeAspect="1" noChangeArrowheads="1"/>
          </p:cNvPicPr>
          <p:nvPr/>
        </p:nvPicPr>
        <p:blipFill>
          <a:blip r:embed="rId2" cstate="print"/>
          <a:srcRect/>
          <a:stretch>
            <a:fillRect/>
          </a:stretch>
        </p:blipFill>
        <p:spPr bwMode="auto">
          <a:xfrm>
            <a:off x="899592" y="2852936"/>
            <a:ext cx="7234118" cy="2801714"/>
          </a:xfrm>
          <a:prstGeom prst="rect">
            <a:avLst/>
          </a:prstGeom>
          <a:noFill/>
          <a:ln w="9525">
            <a:noFill/>
            <a:miter lim="800000"/>
            <a:headEnd/>
            <a:tailEnd/>
          </a:ln>
        </p:spPr>
      </p:pic>
      <p:pic>
        <p:nvPicPr>
          <p:cNvPr id="3074" name="Picture 2"/>
          <p:cNvPicPr>
            <a:picLocks noChangeAspect="1" noChangeArrowheads="1"/>
          </p:cNvPicPr>
          <p:nvPr/>
        </p:nvPicPr>
        <p:blipFill>
          <a:blip r:embed="rId3" cstate="print"/>
          <a:srcRect/>
          <a:stretch>
            <a:fillRect/>
          </a:stretch>
        </p:blipFill>
        <p:spPr bwMode="auto">
          <a:xfrm>
            <a:off x="0" y="1484784"/>
            <a:ext cx="9204927" cy="1368152"/>
          </a:xfrm>
          <a:prstGeom prst="rect">
            <a:avLst/>
          </a:prstGeom>
          <a:noFill/>
          <a:ln w="9525">
            <a:noFill/>
            <a:miter lim="800000"/>
            <a:headEnd/>
            <a:tailEnd/>
          </a:ln>
        </p:spPr>
      </p:pic>
      <p:sp>
        <p:nvSpPr>
          <p:cNvPr id="7" name="Rectangle 6"/>
          <p:cNvSpPr/>
          <p:nvPr/>
        </p:nvSpPr>
        <p:spPr>
          <a:xfrm>
            <a:off x="0" y="5805264"/>
            <a:ext cx="8964488" cy="830997"/>
          </a:xfrm>
          <a:prstGeom prst="rect">
            <a:avLst/>
          </a:prstGeom>
        </p:spPr>
        <p:txBody>
          <a:bodyPr wrap="square">
            <a:spAutoFit/>
          </a:bodyPr>
          <a:lstStyle/>
          <a:p>
            <a:r>
              <a:rPr lang="en-US" altLang="zh-CN" sz="2400" dirty="0" err="1" smtClean="0"/>
              <a:t>Memcached</a:t>
            </a:r>
            <a:r>
              <a:rPr lang="zh-CN" altLang="en-US" sz="2400" dirty="0" smtClean="0"/>
              <a:t>服务器设计初衷是提升内部网络的访问速度，遭利用的漏洞存在于 </a:t>
            </a:r>
            <a:r>
              <a:rPr lang="en-US" altLang="zh-CN" sz="2400" dirty="0" err="1" smtClean="0"/>
              <a:t>Memcached</a:t>
            </a:r>
            <a:r>
              <a:rPr lang="en-US" altLang="zh-CN" sz="2400" dirty="0" smtClean="0"/>
              <a:t> </a:t>
            </a:r>
            <a:r>
              <a:rPr lang="zh-CN" altLang="en-US" sz="2400" dirty="0" smtClean="0"/>
              <a:t>服务器的 </a:t>
            </a:r>
            <a:r>
              <a:rPr lang="en-US" altLang="zh-CN" sz="2400" dirty="0" smtClean="0"/>
              <a:t>UDP </a:t>
            </a:r>
            <a:r>
              <a:rPr lang="zh-CN" altLang="en-US" sz="2400" dirty="0" smtClean="0"/>
              <a:t>协议，端口</a:t>
            </a:r>
            <a:r>
              <a:rPr lang="en-US" altLang="zh-CN" sz="2400" dirty="0" smtClean="0"/>
              <a:t>11211</a:t>
            </a:r>
            <a:r>
              <a:rPr lang="zh-CN" altLang="en-US" sz="2400" dirty="0" smtClean="0"/>
              <a:t>。</a:t>
            </a:r>
            <a:endParaRPr lang="zh-CN" altLang="en-US" sz="24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84238"/>
          </a:xfrm>
        </p:spPr>
        <p:txBody>
          <a:bodyPr>
            <a:normAutofit/>
          </a:bodyPr>
          <a:lstStyle/>
          <a:p>
            <a:r>
              <a:rPr lang="zh-CN" altLang="en-US" dirty="0" smtClean="0"/>
              <a:t>威胁、漏洞、攻击</a:t>
            </a:r>
            <a:endParaRPr lang="zh-CN" altLang="en-US" dirty="0"/>
          </a:p>
        </p:txBody>
      </p:sp>
      <p:sp>
        <p:nvSpPr>
          <p:cNvPr id="3" name="Content Placeholder 2"/>
          <p:cNvSpPr>
            <a:spLocks noGrp="1"/>
          </p:cNvSpPr>
          <p:nvPr>
            <p:ph idx="1"/>
          </p:nvPr>
        </p:nvSpPr>
        <p:spPr>
          <a:xfrm>
            <a:off x="381000" y="1371600"/>
            <a:ext cx="8229600" cy="4525963"/>
          </a:xfrm>
        </p:spPr>
        <p:txBody>
          <a:bodyPr>
            <a:normAutofit fontScale="92500"/>
          </a:bodyPr>
          <a:lstStyle/>
          <a:p>
            <a:r>
              <a:rPr lang="zh-CN" altLang="en-US" dirty="0" smtClean="0"/>
              <a:t>所谓的</a:t>
            </a:r>
            <a:r>
              <a:rPr lang="zh-CN" altLang="en-US" dirty="0" smtClean="0">
                <a:solidFill>
                  <a:srgbClr val="FF0000"/>
                </a:solidFill>
              </a:rPr>
              <a:t>信息安全威胁</a:t>
            </a:r>
            <a:r>
              <a:rPr lang="zh-CN" altLang="en-US" dirty="0" smtClean="0"/>
              <a:t>就是指某个人、物、事件或概念对信息资源的保密性、完整性、可用性或合法使用所造成的危险。</a:t>
            </a:r>
            <a:endParaRPr lang="en-US" altLang="zh-CN" dirty="0" smtClean="0"/>
          </a:p>
          <a:p>
            <a:r>
              <a:rPr lang="zh-CN" altLang="en-US" dirty="0" smtClean="0">
                <a:solidFill>
                  <a:srgbClr val="FF0000"/>
                </a:solidFill>
              </a:rPr>
              <a:t>漏洞</a:t>
            </a:r>
            <a:r>
              <a:rPr lang="zh-CN" altLang="en-US" dirty="0" smtClean="0"/>
              <a:t>：漏洞是在硬件、软件、协议的具体实现或系统安全策略上存在的缺陷，从而可以使攻击者能够在未授权的情况下访问或破坏系统。</a:t>
            </a:r>
          </a:p>
          <a:p>
            <a:r>
              <a:rPr lang="zh-CN" altLang="en-US" dirty="0" smtClean="0">
                <a:solidFill>
                  <a:srgbClr val="FF0000"/>
                </a:solidFill>
              </a:rPr>
              <a:t>攻击利用了漏洞，是安全威胁的具体实现</a:t>
            </a:r>
          </a:p>
          <a:p>
            <a:r>
              <a:rPr lang="zh-CN" altLang="en-US" dirty="0" smtClean="0"/>
              <a:t>虽然人为因素和非人为因素都可以对安全构成威胁，但是精心设计的人为攻击威胁最大。</a:t>
            </a:r>
          </a:p>
          <a:p>
            <a:endParaRPr lang="zh-CN" alt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安全服务</a:t>
            </a:r>
            <a:endParaRPr lang="zh-CN" altLang="en-US" dirty="0"/>
          </a:p>
        </p:txBody>
      </p:sp>
      <p:sp>
        <p:nvSpPr>
          <p:cNvPr id="3" name="Content Placeholder 2"/>
          <p:cNvSpPr>
            <a:spLocks noGrp="1"/>
          </p:cNvSpPr>
          <p:nvPr>
            <p:ph idx="1"/>
          </p:nvPr>
        </p:nvSpPr>
        <p:spPr/>
        <p:txBody>
          <a:bodyPr>
            <a:normAutofit/>
          </a:bodyPr>
          <a:lstStyle/>
          <a:p>
            <a:r>
              <a:rPr lang="zh-CN" altLang="en-US" sz="2800" dirty="0" smtClean="0"/>
              <a:t>安全服务：通信开放系统的协议层提供的服务，从而保证系统或数据传输有足够的安全性。安全服务通过安全机制来实现安全策略。</a:t>
            </a:r>
            <a:endParaRPr lang="en-US" altLang="zh-CN" sz="2400" dirty="0" smtClean="0"/>
          </a:p>
          <a:p>
            <a:r>
              <a:rPr lang="zh-CN" altLang="en-US" sz="2400" dirty="0" smtClean="0"/>
              <a:t>安全服务包括：</a:t>
            </a:r>
            <a:endParaRPr lang="en-US" altLang="zh-CN" sz="2400" dirty="0" smtClean="0"/>
          </a:p>
          <a:p>
            <a:pPr lvl="1"/>
            <a:r>
              <a:rPr lang="zh-CN" altLang="en-US" sz="2400" dirty="0" smtClean="0"/>
              <a:t>认证：（你是谁</a:t>
            </a:r>
            <a:r>
              <a:rPr lang="en-US" altLang="zh-CN" sz="2400" dirty="0" smtClean="0"/>
              <a:t>,</a:t>
            </a:r>
            <a:r>
              <a:rPr lang="zh-CN" altLang="en-US" sz="2400" dirty="0" smtClean="0"/>
              <a:t>你来自谁）</a:t>
            </a:r>
            <a:endParaRPr lang="en-US" altLang="zh-CN" sz="2400" dirty="0" smtClean="0"/>
          </a:p>
          <a:p>
            <a:pPr lvl="1"/>
            <a:r>
              <a:rPr lang="zh-CN" altLang="en-US" sz="2400" dirty="0" smtClean="0"/>
              <a:t>访问控制： （你能干什么，授权）</a:t>
            </a:r>
            <a:endParaRPr lang="en-US" altLang="zh-CN" sz="2400" dirty="0" smtClean="0"/>
          </a:p>
          <a:p>
            <a:pPr lvl="1"/>
            <a:r>
              <a:rPr lang="zh-CN" altLang="en-US" sz="2400" dirty="0" smtClean="0"/>
              <a:t>保密性： （加密：明文变密文）</a:t>
            </a:r>
            <a:endParaRPr lang="en-US" altLang="zh-CN" sz="2400" dirty="0" smtClean="0"/>
          </a:p>
          <a:p>
            <a:pPr lvl="1"/>
            <a:r>
              <a:rPr lang="zh-CN" altLang="en-US" sz="2400" dirty="0" smtClean="0"/>
              <a:t>完整性： （不求保密但求发现篡改假冒）</a:t>
            </a:r>
            <a:endParaRPr lang="en-US" altLang="zh-CN" sz="2400" dirty="0" smtClean="0"/>
          </a:p>
          <a:p>
            <a:pPr lvl="1"/>
            <a:r>
              <a:rPr lang="zh-CN" altLang="en-US" sz="2400" dirty="0" smtClean="0"/>
              <a:t>不可否认性： （防止对收到或发出消息抵赖）</a:t>
            </a:r>
            <a:endParaRPr lang="en-US" altLang="zh-CN" sz="2400" dirty="0" smtClean="0"/>
          </a:p>
          <a:p>
            <a:pPr lvl="1"/>
            <a:r>
              <a:rPr lang="zh-CN" altLang="en-US" sz="2400" dirty="0" smtClean="0"/>
              <a:t>可用性服务</a:t>
            </a:r>
            <a:endParaRPr lang="en-US" altLang="zh-CN" sz="24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15</a:t>
            </a:fld>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安全机制</a:t>
            </a:r>
            <a:endParaRPr lang="zh-CN" altLang="en-US" dirty="0"/>
          </a:p>
        </p:txBody>
      </p:sp>
      <p:sp>
        <p:nvSpPr>
          <p:cNvPr id="3" name="Content Placeholder 2"/>
          <p:cNvSpPr>
            <a:spLocks noGrp="1"/>
          </p:cNvSpPr>
          <p:nvPr>
            <p:ph idx="1"/>
          </p:nvPr>
        </p:nvSpPr>
        <p:spPr/>
        <p:txBody>
          <a:bodyPr>
            <a:normAutofit/>
          </a:bodyPr>
          <a:lstStyle/>
          <a:p>
            <a:r>
              <a:rPr lang="zh-CN" altLang="en-US" sz="2800" dirty="0" smtClean="0"/>
              <a:t>用来检测、阻止攻击或者从攻击状态恢复到正常状态的过程（或实现该过程的设备）</a:t>
            </a:r>
            <a:endParaRPr lang="en-US" altLang="zh-CN" sz="2800" dirty="0" smtClean="0"/>
          </a:p>
          <a:p>
            <a:r>
              <a:rPr lang="zh-CN" altLang="en-US" sz="2800" dirty="0" smtClean="0"/>
              <a:t>安全机制分为：特定安全机制和普通的安全机制</a:t>
            </a:r>
            <a:endParaRPr lang="en-US" altLang="zh-CN" sz="2800" dirty="0" smtClean="0"/>
          </a:p>
          <a:p>
            <a:pPr lvl="1"/>
            <a:r>
              <a:rPr lang="zh-CN" altLang="en-US" sz="2400" dirty="0" smtClean="0"/>
              <a:t>特定：加密、数字签名、访问控制、数据完整性、认证交换（身份认证）、流量填充、路由控制、公证</a:t>
            </a:r>
            <a:endParaRPr lang="en-US" altLang="zh-CN" sz="2400" dirty="0" smtClean="0"/>
          </a:p>
          <a:p>
            <a:pPr lvl="1"/>
            <a:r>
              <a:rPr lang="zh-CN" altLang="en-US" sz="2400" dirty="0" smtClean="0"/>
              <a:t>普通：可信功能、安全标签、事件检测、安全审计跟踪、安全恢复</a:t>
            </a:r>
            <a:endParaRPr lang="en-US" altLang="zh-CN" sz="2400" dirty="0" smtClean="0"/>
          </a:p>
          <a:p>
            <a:r>
              <a:rPr lang="zh-CN" altLang="en-AU" sz="2800" dirty="0" smtClean="0">
                <a:latin typeface="Times New Roman" pitchFamily="18" charset="0"/>
              </a:rPr>
              <a:t>没有任何一种安全机制可解决所有的安全问题</a:t>
            </a:r>
            <a:endParaRPr lang="en-AU" altLang="zh-CN" sz="2800" dirty="0" smtClean="0">
              <a:latin typeface="Times New Roman" pitchFamily="18" charset="0"/>
            </a:endParaRPr>
          </a:p>
          <a:p>
            <a:endParaRPr lang="en-US" altLang="zh-CN"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16</a:t>
            </a:fld>
            <a:endParaRPr 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02" name="Picture 2" descr="BS00294_"/>
          <p:cNvPicPr>
            <a:picLocks noGrp="1" noChangeAspect="1" noChangeArrowheads="1"/>
          </p:cNvPicPr>
          <p:nvPr>
            <p:ph idx="1"/>
          </p:nvPr>
        </p:nvPicPr>
        <p:blipFill>
          <a:blip r:embed="rId4" cstate="print"/>
          <a:srcRect/>
          <a:stretch>
            <a:fillRect/>
          </a:stretch>
        </p:blipFill>
        <p:spPr>
          <a:xfrm>
            <a:off x="7194550" y="3611563"/>
            <a:ext cx="1195388" cy="231775"/>
          </a:xfrm>
          <a:solidFill>
            <a:schemeClr val="accent1"/>
          </a:solidFill>
          <a:ln/>
        </p:spPr>
      </p:pic>
      <p:sp>
        <p:nvSpPr>
          <p:cNvPr id="204803" name="Rectangle 3"/>
          <p:cNvSpPr>
            <a:spLocks noGrp="1" noChangeArrowheads="1"/>
          </p:cNvSpPr>
          <p:nvPr>
            <p:ph type="title"/>
          </p:nvPr>
        </p:nvSpPr>
        <p:spPr/>
        <p:txBody>
          <a:bodyPr/>
          <a:lstStyle/>
          <a:p>
            <a:r>
              <a:rPr lang="zh-CN" altLang="en-US" sz="4700" dirty="0" smtClean="0">
                <a:solidFill>
                  <a:srgbClr val="000066"/>
                </a:solidFill>
              </a:rPr>
              <a:t>三者关系（攻</a:t>
            </a:r>
            <a:r>
              <a:rPr lang="zh-CN" altLang="en-US" sz="4700" dirty="0">
                <a:solidFill>
                  <a:srgbClr val="000066"/>
                </a:solidFill>
              </a:rPr>
              <a:t>击与防</a:t>
            </a:r>
            <a:r>
              <a:rPr lang="zh-CN" altLang="en-US" sz="4700" dirty="0" smtClean="0">
                <a:solidFill>
                  <a:srgbClr val="000066"/>
                </a:solidFill>
              </a:rPr>
              <a:t>范）</a:t>
            </a:r>
            <a:endParaRPr lang="zh-CN" altLang="en-US" sz="4700" dirty="0">
              <a:solidFill>
                <a:srgbClr val="000066"/>
              </a:solidFill>
            </a:endParaRPr>
          </a:p>
        </p:txBody>
      </p:sp>
      <p:grpSp>
        <p:nvGrpSpPr>
          <p:cNvPr id="2" name="Group 4"/>
          <p:cNvGrpSpPr>
            <a:grpSpLocks/>
          </p:cNvGrpSpPr>
          <p:nvPr/>
        </p:nvGrpSpPr>
        <p:grpSpPr bwMode="auto">
          <a:xfrm>
            <a:off x="609600" y="1524000"/>
            <a:ext cx="8001000" cy="4505325"/>
            <a:chOff x="0" y="618"/>
            <a:chExt cx="5455" cy="3462"/>
          </a:xfrm>
        </p:grpSpPr>
        <p:sp>
          <p:nvSpPr>
            <p:cNvPr id="204805" name="Rectangle 5" descr="轮廓式菱形"/>
            <p:cNvSpPr>
              <a:spLocks noChangeArrowheads="1"/>
            </p:cNvSpPr>
            <p:nvPr/>
          </p:nvSpPr>
          <p:spPr bwMode="auto">
            <a:xfrm>
              <a:off x="2432" y="1979"/>
              <a:ext cx="912" cy="1134"/>
            </a:xfrm>
            <a:prstGeom prst="rect">
              <a:avLst/>
            </a:prstGeom>
            <a:pattFill prst="openDmnd">
              <a:fgClr>
                <a:schemeClr val="accent1"/>
              </a:fgClr>
              <a:bgClr>
                <a:srgbClr val="FFFFFF"/>
              </a:bgClr>
            </a:patt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nchor="ctr">
              <a:flatTx/>
            </a:bodyPr>
            <a:lstStyle/>
            <a:p>
              <a:pPr algn="ctr" eaLnBrk="0" hangingPunct="0"/>
              <a:r>
                <a:rPr lang="zh-CN" altLang="en-US" sz="2400" b="1">
                  <a:solidFill>
                    <a:srgbClr val="CC0000"/>
                  </a:solidFill>
                </a:rPr>
                <a:t>安全服务</a:t>
              </a:r>
            </a:p>
          </p:txBody>
        </p:sp>
        <p:grpSp>
          <p:nvGrpSpPr>
            <p:cNvPr id="3" name="Group 6"/>
            <p:cNvGrpSpPr>
              <a:grpSpLocks/>
            </p:cNvGrpSpPr>
            <p:nvPr/>
          </p:nvGrpSpPr>
          <p:grpSpPr bwMode="auto">
            <a:xfrm>
              <a:off x="3424" y="1728"/>
              <a:ext cx="1814" cy="499"/>
              <a:chOff x="3424" y="1728"/>
              <a:chExt cx="1814" cy="499"/>
            </a:xfrm>
          </p:grpSpPr>
          <p:sp>
            <p:nvSpPr>
              <p:cNvPr id="204807" name="AutoShape 7"/>
              <p:cNvSpPr>
                <a:spLocks noChangeArrowheads="1"/>
              </p:cNvSpPr>
              <p:nvPr/>
            </p:nvSpPr>
            <p:spPr bwMode="auto">
              <a:xfrm>
                <a:off x="3424" y="1933"/>
                <a:ext cx="720" cy="240"/>
              </a:xfrm>
              <a:prstGeom prst="leftRightArrow">
                <a:avLst>
                  <a:gd name="adj1" fmla="val 50000"/>
                  <a:gd name="adj2" fmla="val 60000"/>
                </a:avLst>
              </a:prstGeom>
              <a:solidFill>
                <a:srgbClr val="800080"/>
              </a:solidFill>
              <a:ln w="9525" algn="ctr">
                <a:noFill/>
                <a:miter lim="800000"/>
                <a:headEnd/>
                <a:tailEnd/>
              </a:ln>
              <a:effectLst/>
            </p:spPr>
            <p:txBody>
              <a:bodyPr wrap="none" anchor="ctr"/>
              <a:lstStyle/>
              <a:p>
                <a:endParaRPr lang="en-US"/>
              </a:p>
            </p:txBody>
          </p:sp>
          <p:sp>
            <p:nvSpPr>
              <p:cNvPr id="204808" name="AutoShape 8"/>
              <p:cNvSpPr>
                <a:spLocks noChangeArrowheads="1"/>
              </p:cNvSpPr>
              <p:nvPr/>
            </p:nvSpPr>
            <p:spPr bwMode="auto">
              <a:xfrm>
                <a:off x="4363" y="1728"/>
                <a:ext cx="875" cy="499"/>
              </a:xfrm>
              <a:prstGeom prst="can">
                <a:avLst>
                  <a:gd name="adj" fmla="val 25000"/>
                </a:avLst>
              </a:prstGeom>
              <a:solidFill>
                <a:schemeClr val="accent1"/>
              </a:solidFill>
              <a:ln w="9525">
                <a:solidFill>
                  <a:srgbClr val="333399"/>
                </a:solidFill>
                <a:round/>
                <a:headEnd/>
                <a:tailEnd/>
              </a:ln>
              <a:effectLst/>
            </p:spPr>
            <p:txBody>
              <a:bodyPr wrap="none"/>
              <a:lstStyle/>
              <a:p>
                <a:pPr algn="ctr" eaLnBrk="0" hangingPunct="0"/>
                <a:r>
                  <a:rPr lang="zh-CN" altLang="en-US" sz="2400" b="1">
                    <a:solidFill>
                      <a:srgbClr val="CC0000"/>
                    </a:solidFill>
                  </a:rPr>
                  <a:t>信息</a:t>
                </a:r>
              </a:p>
            </p:txBody>
          </p:sp>
        </p:grpSp>
        <p:grpSp>
          <p:nvGrpSpPr>
            <p:cNvPr id="4" name="Group 9"/>
            <p:cNvGrpSpPr>
              <a:grpSpLocks/>
            </p:cNvGrpSpPr>
            <p:nvPr/>
          </p:nvGrpSpPr>
          <p:grpSpPr bwMode="auto">
            <a:xfrm>
              <a:off x="0" y="1751"/>
              <a:ext cx="2273" cy="1876"/>
              <a:chOff x="0" y="1751"/>
              <a:chExt cx="2273" cy="1876"/>
            </a:xfrm>
          </p:grpSpPr>
          <p:sp>
            <p:nvSpPr>
              <p:cNvPr id="204810" name="AutoShape 10"/>
              <p:cNvSpPr>
                <a:spLocks noChangeArrowheads="1"/>
              </p:cNvSpPr>
              <p:nvPr/>
            </p:nvSpPr>
            <p:spPr bwMode="auto">
              <a:xfrm>
                <a:off x="1361" y="2476"/>
                <a:ext cx="912" cy="144"/>
              </a:xfrm>
              <a:prstGeom prst="rightArrow">
                <a:avLst>
                  <a:gd name="adj1" fmla="val 50000"/>
                  <a:gd name="adj2" fmla="val 158333"/>
                </a:avLst>
              </a:prstGeom>
              <a:solidFill>
                <a:srgbClr val="FF00FF"/>
              </a:solidFill>
              <a:ln w="9525" algn="ctr">
                <a:noFill/>
                <a:miter lim="800000"/>
                <a:headEnd/>
                <a:tailEnd/>
              </a:ln>
              <a:effectLst/>
            </p:spPr>
            <p:txBody>
              <a:bodyPr wrap="none" anchor="ctr"/>
              <a:lstStyle/>
              <a:p>
                <a:endParaRPr lang="en-US"/>
              </a:p>
            </p:txBody>
          </p:sp>
          <p:grpSp>
            <p:nvGrpSpPr>
              <p:cNvPr id="5" name="Group 11"/>
              <p:cNvGrpSpPr>
                <a:grpSpLocks/>
              </p:cNvGrpSpPr>
              <p:nvPr/>
            </p:nvGrpSpPr>
            <p:grpSpPr bwMode="auto">
              <a:xfrm>
                <a:off x="0" y="1751"/>
                <a:ext cx="1331" cy="1876"/>
                <a:chOff x="0" y="1751"/>
                <a:chExt cx="1331" cy="1876"/>
              </a:xfrm>
            </p:grpSpPr>
            <p:sp>
              <p:nvSpPr>
                <p:cNvPr id="204812" name="Rectangle 12"/>
                <p:cNvSpPr>
                  <a:spLocks noChangeArrowheads="1"/>
                </p:cNvSpPr>
                <p:nvPr/>
              </p:nvSpPr>
              <p:spPr bwMode="auto">
                <a:xfrm>
                  <a:off x="385" y="3339"/>
                  <a:ext cx="726" cy="288"/>
                </a:xfrm>
                <a:prstGeom prst="rect">
                  <a:avLst/>
                </a:prstGeom>
                <a:noFill/>
                <a:ln w="9525">
                  <a:noFill/>
                  <a:miter lim="800000"/>
                  <a:headEnd/>
                  <a:tailEnd/>
                </a:ln>
                <a:effectLst/>
              </p:spPr>
              <p:txBody>
                <a:bodyPr>
                  <a:spAutoFit/>
                </a:bodyPr>
                <a:lstStyle/>
                <a:p>
                  <a:r>
                    <a:rPr lang="zh-CN" altLang="en-US" sz="2400" b="1">
                      <a:solidFill>
                        <a:srgbClr val="CC0000"/>
                      </a:solidFill>
                    </a:rPr>
                    <a:t>攻击者</a:t>
                  </a:r>
                </a:p>
              </p:txBody>
            </p:sp>
            <p:pic>
              <p:nvPicPr>
                <p:cNvPr id="204813" name="Picture 13" descr="j0290841"/>
                <p:cNvPicPr>
                  <a:picLocks noChangeAspect="1" noChangeArrowheads="1"/>
                </p:cNvPicPr>
                <p:nvPr/>
              </p:nvPicPr>
              <p:blipFill>
                <a:blip r:embed="rId5" cstate="print"/>
                <a:srcRect/>
                <a:stretch>
                  <a:fillRect/>
                </a:stretch>
              </p:blipFill>
              <p:spPr bwMode="auto">
                <a:xfrm flipH="1">
                  <a:off x="0" y="1751"/>
                  <a:ext cx="1331" cy="1555"/>
                </a:xfrm>
                <a:prstGeom prst="rect">
                  <a:avLst/>
                </a:prstGeom>
                <a:noFill/>
              </p:spPr>
            </p:pic>
          </p:grpSp>
        </p:grpSp>
        <p:grpSp>
          <p:nvGrpSpPr>
            <p:cNvPr id="6" name="Group 14"/>
            <p:cNvGrpSpPr>
              <a:grpSpLocks/>
            </p:cNvGrpSpPr>
            <p:nvPr/>
          </p:nvGrpSpPr>
          <p:grpSpPr bwMode="auto">
            <a:xfrm>
              <a:off x="3470" y="2473"/>
              <a:ext cx="1985" cy="1213"/>
              <a:chOff x="3470" y="2473"/>
              <a:chExt cx="1985" cy="1213"/>
            </a:xfrm>
          </p:grpSpPr>
          <p:sp>
            <p:nvSpPr>
              <p:cNvPr id="204815" name="AutoShape 15"/>
              <p:cNvSpPr>
                <a:spLocks noChangeArrowheads="1"/>
              </p:cNvSpPr>
              <p:nvPr/>
            </p:nvSpPr>
            <p:spPr bwMode="auto">
              <a:xfrm>
                <a:off x="3470" y="2795"/>
                <a:ext cx="720" cy="240"/>
              </a:xfrm>
              <a:prstGeom prst="leftRightArrow">
                <a:avLst>
                  <a:gd name="adj1" fmla="val 50000"/>
                  <a:gd name="adj2" fmla="val 60000"/>
                </a:avLst>
              </a:prstGeom>
              <a:solidFill>
                <a:srgbClr val="800080"/>
              </a:solidFill>
              <a:ln w="9525">
                <a:noFill/>
                <a:miter lim="800000"/>
                <a:headEnd/>
                <a:tailEnd/>
              </a:ln>
              <a:effectLst/>
            </p:spPr>
            <p:txBody>
              <a:bodyPr wrap="none" anchor="ctr"/>
              <a:lstStyle/>
              <a:p>
                <a:endParaRPr lang="en-US"/>
              </a:p>
            </p:txBody>
          </p:sp>
          <p:grpSp>
            <p:nvGrpSpPr>
              <p:cNvPr id="7" name="Group 16"/>
              <p:cNvGrpSpPr>
                <a:grpSpLocks/>
              </p:cNvGrpSpPr>
              <p:nvPr/>
            </p:nvGrpSpPr>
            <p:grpSpPr bwMode="auto">
              <a:xfrm>
                <a:off x="4176" y="2473"/>
                <a:ext cx="1279" cy="1213"/>
                <a:chOff x="4176" y="2473"/>
                <a:chExt cx="1279" cy="1213"/>
              </a:xfrm>
            </p:grpSpPr>
            <p:graphicFrame>
              <p:nvGraphicFramePr>
                <p:cNvPr id="204817" name="Object 17"/>
                <p:cNvGraphicFramePr>
                  <a:graphicFrameLocks noChangeAspect="1"/>
                </p:cNvGraphicFramePr>
                <p:nvPr/>
              </p:nvGraphicFramePr>
              <p:xfrm>
                <a:off x="4286" y="2473"/>
                <a:ext cx="907" cy="729"/>
              </p:xfrm>
              <a:graphic>
                <a:graphicData uri="http://schemas.openxmlformats.org/presentationml/2006/ole">
                  <p:oleObj spid="_x0000_s103426" name="Visio" r:id="rId6" imgW="2046427" imgH="1852879" progId="Visio.Drawing.11">
                    <p:embed/>
                  </p:oleObj>
                </a:graphicData>
              </a:graphic>
            </p:graphicFrame>
            <p:sp>
              <p:nvSpPr>
                <p:cNvPr id="204818" name="Text Box 18"/>
                <p:cNvSpPr txBox="1">
                  <a:spLocks noChangeArrowheads="1"/>
                </p:cNvSpPr>
                <p:nvPr/>
              </p:nvSpPr>
              <p:spPr bwMode="auto">
                <a:xfrm>
                  <a:off x="4176" y="3168"/>
                  <a:ext cx="1279" cy="518"/>
                </a:xfrm>
                <a:prstGeom prst="rect">
                  <a:avLst/>
                </a:prstGeom>
                <a:noFill/>
                <a:ln w="9525">
                  <a:noFill/>
                  <a:miter lim="800000"/>
                  <a:headEnd/>
                  <a:tailEnd/>
                </a:ln>
                <a:effectLst/>
              </p:spPr>
              <p:txBody>
                <a:bodyPr>
                  <a:spAutoFit/>
                </a:bodyPr>
                <a:lstStyle/>
                <a:p>
                  <a:pPr>
                    <a:spcBef>
                      <a:spcPct val="50000"/>
                    </a:spcBef>
                  </a:pPr>
                  <a:r>
                    <a:rPr lang="zh-CN" altLang="en-US" sz="2400" b="1">
                      <a:solidFill>
                        <a:srgbClr val="CC0000"/>
                      </a:solidFill>
                    </a:rPr>
                    <a:t>网络和计算机系统</a:t>
                  </a:r>
                </a:p>
              </p:txBody>
            </p:sp>
          </p:grpSp>
        </p:grpSp>
        <p:grpSp>
          <p:nvGrpSpPr>
            <p:cNvPr id="8" name="Group 19"/>
            <p:cNvGrpSpPr>
              <a:grpSpLocks/>
            </p:cNvGrpSpPr>
            <p:nvPr/>
          </p:nvGrpSpPr>
          <p:grpSpPr bwMode="auto">
            <a:xfrm>
              <a:off x="2160" y="618"/>
              <a:ext cx="1504" cy="1270"/>
              <a:chOff x="2160" y="618"/>
              <a:chExt cx="1504" cy="1270"/>
            </a:xfrm>
          </p:grpSpPr>
          <p:sp>
            <p:nvSpPr>
              <p:cNvPr id="204820" name="AutoShape 20"/>
              <p:cNvSpPr>
                <a:spLocks noChangeArrowheads="1"/>
              </p:cNvSpPr>
              <p:nvPr/>
            </p:nvSpPr>
            <p:spPr bwMode="auto">
              <a:xfrm>
                <a:off x="2816" y="1516"/>
                <a:ext cx="192" cy="372"/>
              </a:xfrm>
              <a:prstGeom prst="upDownArrow">
                <a:avLst>
                  <a:gd name="adj1" fmla="val 50000"/>
                  <a:gd name="adj2" fmla="val 38750"/>
                </a:avLst>
              </a:prstGeom>
              <a:solidFill>
                <a:srgbClr val="CC0000"/>
              </a:solidFill>
              <a:ln w="9525" algn="ctr">
                <a:noFill/>
                <a:miter lim="800000"/>
                <a:headEnd/>
                <a:tailEnd/>
              </a:ln>
              <a:effectLst/>
            </p:spPr>
            <p:txBody>
              <a:bodyPr vert="eaVert" wrap="none" anchor="ctr"/>
              <a:lstStyle/>
              <a:p>
                <a:endParaRPr lang="en-US"/>
              </a:p>
            </p:txBody>
          </p:sp>
          <p:grpSp>
            <p:nvGrpSpPr>
              <p:cNvPr id="9" name="Group 21"/>
              <p:cNvGrpSpPr>
                <a:grpSpLocks/>
              </p:cNvGrpSpPr>
              <p:nvPr/>
            </p:nvGrpSpPr>
            <p:grpSpPr bwMode="auto">
              <a:xfrm>
                <a:off x="2160" y="618"/>
                <a:ext cx="1504" cy="862"/>
                <a:chOff x="2160" y="618"/>
                <a:chExt cx="1504" cy="862"/>
              </a:xfrm>
            </p:grpSpPr>
            <p:grpSp>
              <p:nvGrpSpPr>
                <p:cNvPr id="10" name="Group 22"/>
                <p:cNvGrpSpPr>
                  <a:grpSpLocks/>
                </p:cNvGrpSpPr>
                <p:nvPr/>
              </p:nvGrpSpPr>
              <p:grpSpPr bwMode="auto">
                <a:xfrm>
                  <a:off x="2472" y="844"/>
                  <a:ext cx="907" cy="636"/>
                  <a:chOff x="4560" y="3168"/>
                  <a:chExt cx="974" cy="732"/>
                </a:xfrm>
              </p:grpSpPr>
              <p:pic>
                <p:nvPicPr>
                  <p:cNvPr id="204823" name="Picture 23" descr="j0149719"/>
                  <p:cNvPicPr>
                    <a:picLocks noChangeAspect="1" noChangeArrowheads="1"/>
                  </p:cNvPicPr>
                  <p:nvPr/>
                </p:nvPicPr>
                <p:blipFill>
                  <a:blip r:embed="rId7" cstate="print"/>
                  <a:srcRect/>
                  <a:stretch>
                    <a:fillRect/>
                  </a:stretch>
                </p:blipFill>
                <p:spPr bwMode="auto">
                  <a:xfrm>
                    <a:off x="4560" y="3168"/>
                    <a:ext cx="974" cy="732"/>
                  </a:xfrm>
                  <a:prstGeom prst="rect">
                    <a:avLst/>
                  </a:prstGeom>
                  <a:noFill/>
                </p:spPr>
              </p:pic>
              <p:sp>
                <p:nvSpPr>
                  <p:cNvPr id="204824" name="Text Box 24"/>
                  <p:cNvSpPr txBox="1">
                    <a:spLocks noChangeArrowheads="1"/>
                  </p:cNvSpPr>
                  <p:nvPr/>
                </p:nvSpPr>
                <p:spPr bwMode="auto">
                  <a:xfrm>
                    <a:off x="5029" y="3343"/>
                    <a:ext cx="125" cy="244"/>
                  </a:xfrm>
                  <a:prstGeom prst="rect">
                    <a:avLst/>
                  </a:prstGeom>
                  <a:noFill/>
                  <a:ln w="9525">
                    <a:noFill/>
                    <a:miter lim="800000"/>
                    <a:headEnd/>
                    <a:tailEnd/>
                  </a:ln>
                  <a:effectLst/>
                </p:spPr>
                <p:txBody>
                  <a:bodyPr wrap="none">
                    <a:spAutoFit/>
                  </a:bodyPr>
                  <a:lstStyle/>
                  <a:p>
                    <a:pPr algn="ctr"/>
                    <a:endParaRPr lang="en-US" sz="1600" b="1"/>
                  </a:p>
                </p:txBody>
              </p:sp>
            </p:grpSp>
            <p:sp>
              <p:nvSpPr>
                <p:cNvPr id="204825" name="Text Box 25"/>
                <p:cNvSpPr txBox="1">
                  <a:spLocks noChangeArrowheads="1"/>
                </p:cNvSpPr>
                <p:nvPr/>
              </p:nvSpPr>
              <p:spPr bwMode="auto">
                <a:xfrm>
                  <a:off x="2160" y="618"/>
                  <a:ext cx="1504" cy="288"/>
                </a:xfrm>
                <a:prstGeom prst="rect">
                  <a:avLst/>
                </a:prstGeom>
                <a:noFill/>
                <a:ln w="12700">
                  <a:noFill/>
                  <a:miter lim="800000"/>
                  <a:headEnd type="none" w="sm" len="sm"/>
                  <a:tailEnd type="none" w="sm" len="sm"/>
                </a:ln>
                <a:effectLst/>
              </p:spPr>
              <p:txBody>
                <a:bodyPr>
                  <a:spAutoFit/>
                </a:bodyPr>
                <a:lstStyle/>
                <a:p>
                  <a:pPr algn="ctr"/>
                  <a:r>
                    <a:rPr lang="zh-CN" altLang="en-US" sz="2400" b="1">
                      <a:solidFill>
                        <a:srgbClr val="CC0000"/>
                      </a:solidFill>
                      <a:latin typeface="Tahoma" pitchFamily="34" charset="0"/>
                    </a:rPr>
                    <a:t>安全需求与策略</a:t>
                  </a:r>
                  <a:endParaRPr lang="zh-CN" altLang="en-US" sz="2400">
                    <a:latin typeface="Tahoma" pitchFamily="34" charset="0"/>
                  </a:endParaRPr>
                </a:p>
              </p:txBody>
            </p:sp>
          </p:grpSp>
        </p:grpSp>
        <p:grpSp>
          <p:nvGrpSpPr>
            <p:cNvPr id="11" name="Group 26"/>
            <p:cNvGrpSpPr>
              <a:grpSpLocks/>
            </p:cNvGrpSpPr>
            <p:nvPr/>
          </p:nvGrpSpPr>
          <p:grpSpPr bwMode="auto">
            <a:xfrm>
              <a:off x="2423" y="3067"/>
              <a:ext cx="1177" cy="1013"/>
              <a:chOff x="2423" y="3067"/>
              <a:chExt cx="1177" cy="1013"/>
            </a:xfrm>
          </p:grpSpPr>
          <p:sp>
            <p:nvSpPr>
              <p:cNvPr id="204827" name="AutoShape 27"/>
              <p:cNvSpPr>
                <a:spLocks noChangeArrowheads="1"/>
              </p:cNvSpPr>
              <p:nvPr/>
            </p:nvSpPr>
            <p:spPr bwMode="auto">
              <a:xfrm>
                <a:off x="2816" y="3067"/>
                <a:ext cx="192" cy="417"/>
              </a:xfrm>
              <a:prstGeom prst="upDownArrow">
                <a:avLst>
                  <a:gd name="adj1" fmla="val 50000"/>
                  <a:gd name="adj2" fmla="val 43438"/>
                </a:avLst>
              </a:prstGeom>
              <a:solidFill>
                <a:srgbClr val="CC0000"/>
              </a:solidFill>
              <a:ln w="9525">
                <a:noFill/>
                <a:miter lim="800000"/>
                <a:headEnd/>
                <a:tailEnd/>
              </a:ln>
              <a:effectLst/>
            </p:spPr>
            <p:txBody>
              <a:bodyPr vert="eaVert" wrap="none" anchor="ctr"/>
              <a:lstStyle/>
              <a:p>
                <a:endParaRPr lang="en-US"/>
              </a:p>
            </p:txBody>
          </p:sp>
          <p:grpSp>
            <p:nvGrpSpPr>
              <p:cNvPr id="12" name="Group 28"/>
              <p:cNvGrpSpPr>
                <a:grpSpLocks/>
              </p:cNvGrpSpPr>
              <p:nvPr/>
            </p:nvGrpSpPr>
            <p:grpSpPr bwMode="auto">
              <a:xfrm>
                <a:off x="2423" y="3484"/>
                <a:ext cx="1177" cy="596"/>
                <a:chOff x="2423" y="3484"/>
                <a:chExt cx="1177" cy="596"/>
              </a:xfrm>
            </p:grpSpPr>
            <p:sp>
              <p:nvSpPr>
                <p:cNvPr id="204829" name="AutoShape 29" descr="瓦形"/>
                <p:cNvSpPr>
                  <a:spLocks noChangeArrowheads="1"/>
                </p:cNvSpPr>
                <p:nvPr/>
              </p:nvSpPr>
              <p:spPr bwMode="auto">
                <a:xfrm>
                  <a:off x="2432" y="3484"/>
                  <a:ext cx="960" cy="354"/>
                </a:xfrm>
                <a:prstGeom prst="bevel">
                  <a:avLst>
                    <a:gd name="adj" fmla="val 12500"/>
                  </a:avLst>
                </a:prstGeom>
                <a:pattFill prst="shingle">
                  <a:fgClr>
                    <a:schemeClr val="accent1"/>
                  </a:fgClr>
                  <a:bgClr>
                    <a:schemeClr val="bg1"/>
                  </a:bgClr>
                </a:pattFill>
                <a:ln w="9525">
                  <a:solidFill>
                    <a:schemeClr val="tx1"/>
                  </a:solidFill>
                  <a:miter lim="800000"/>
                  <a:headEnd/>
                  <a:tailEnd/>
                </a:ln>
                <a:effectLst/>
              </p:spPr>
              <p:txBody>
                <a:bodyPr wrap="none" anchor="ctr"/>
                <a:lstStyle/>
                <a:p>
                  <a:pPr algn="ctr"/>
                  <a:endParaRPr lang="en-US" b="1">
                    <a:solidFill>
                      <a:srgbClr val="CC0000"/>
                    </a:solidFill>
                  </a:endParaRPr>
                </a:p>
              </p:txBody>
            </p:sp>
            <p:sp>
              <p:nvSpPr>
                <p:cNvPr id="204830" name="Text Box 30"/>
                <p:cNvSpPr txBox="1">
                  <a:spLocks noChangeArrowheads="1"/>
                </p:cNvSpPr>
                <p:nvPr/>
              </p:nvSpPr>
              <p:spPr bwMode="auto">
                <a:xfrm>
                  <a:off x="2423" y="3792"/>
                  <a:ext cx="1177" cy="288"/>
                </a:xfrm>
                <a:prstGeom prst="rect">
                  <a:avLst/>
                </a:prstGeom>
                <a:noFill/>
                <a:ln w="12700">
                  <a:noFill/>
                  <a:miter lim="800000"/>
                  <a:headEnd type="none" w="sm" len="sm"/>
                  <a:tailEnd type="none" w="sm" len="sm"/>
                </a:ln>
                <a:effectLst/>
              </p:spPr>
              <p:txBody>
                <a:bodyPr>
                  <a:spAutoFit/>
                </a:bodyPr>
                <a:lstStyle/>
                <a:p>
                  <a:r>
                    <a:rPr lang="zh-CN" altLang="en-US" sz="2400" b="1">
                      <a:solidFill>
                        <a:srgbClr val="CC0000"/>
                      </a:solidFill>
                      <a:latin typeface="Tahoma" pitchFamily="34" charset="0"/>
                    </a:rPr>
                    <a:t>安全机制</a:t>
                  </a:r>
                </a:p>
              </p:txBody>
            </p:sp>
          </p:grpSp>
        </p:grpSp>
      </p:grpSp>
      <p:sp>
        <p:nvSpPr>
          <p:cNvPr id="31" name="Slide Number Placeholder 30"/>
          <p:cNvSpPr>
            <a:spLocks noGrp="1"/>
          </p:cNvSpPr>
          <p:nvPr>
            <p:ph type="sldNum" sz="quarter" idx="12"/>
          </p:nvPr>
        </p:nvSpPr>
        <p:spPr/>
        <p:txBody>
          <a:bodyPr/>
          <a:lstStyle/>
          <a:p>
            <a:fld id="{B6F15528-21DE-4FAA-801E-634DDDAF4B2B}" type="slidenum">
              <a:rPr lang="en-US" smtClean="0"/>
              <a:pPr/>
              <a:t>17</a:t>
            </a:fld>
            <a:endParaRPr lang="en-US"/>
          </a:p>
        </p:txBody>
      </p:sp>
    </p:spTree>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zh-CN" altLang="en-US" sz="4000" dirty="0" smtClean="0"/>
              <a:t>主要内容</a:t>
            </a:r>
            <a:endParaRPr lang="zh-CN" altLang="en-US" sz="4000" dirty="0"/>
          </a:p>
        </p:txBody>
      </p:sp>
      <p:sp>
        <p:nvSpPr>
          <p:cNvPr id="3" name="Content Placeholder 2"/>
          <p:cNvSpPr>
            <a:spLocks noGrp="1"/>
          </p:cNvSpPr>
          <p:nvPr>
            <p:ph idx="1"/>
          </p:nvPr>
        </p:nvSpPr>
        <p:spPr>
          <a:xfrm>
            <a:off x="467544" y="1268760"/>
            <a:ext cx="8229600" cy="4525963"/>
          </a:xfrm>
        </p:spPr>
        <p:txBody>
          <a:bodyPr>
            <a:normAutofit/>
          </a:bodyPr>
          <a:lstStyle/>
          <a:p>
            <a:r>
              <a:rPr lang="zh-CN" altLang="en-US" dirty="0" smtClean="0"/>
              <a:t>为什么安全问题被重视</a:t>
            </a:r>
            <a:endParaRPr lang="en-US" altLang="zh-CN" dirty="0" smtClean="0"/>
          </a:p>
          <a:p>
            <a:r>
              <a:rPr lang="zh-CN" altLang="en-US" dirty="0" smtClean="0"/>
              <a:t>信息安全及基本目标</a:t>
            </a:r>
            <a:endParaRPr lang="en-US" altLang="zh-CN" dirty="0" smtClean="0"/>
          </a:p>
          <a:p>
            <a:r>
              <a:rPr lang="en-US" altLang="zh-CN" dirty="0" smtClean="0"/>
              <a:t>X.800</a:t>
            </a:r>
            <a:r>
              <a:rPr lang="zh-CN" altLang="en-US" dirty="0" smtClean="0"/>
              <a:t>框架：攻击（安全威胁）、安全机制（安全的实现）与安全服务</a:t>
            </a:r>
            <a:endParaRPr lang="en-US" altLang="zh-CN" dirty="0" smtClean="0"/>
          </a:p>
          <a:p>
            <a:r>
              <a:rPr lang="zh-CN" altLang="en-US" dirty="0" smtClean="0">
                <a:solidFill>
                  <a:srgbClr val="FF0000"/>
                </a:solidFill>
              </a:rPr>
              <a:t>安全内涵的演变及学科内容</a:t>
            </a:r>
            <a:endParaRPr lang="en-US" altLang="zh-CN" dirty="0" smtClean="0">
              <a:solidFill>
                <a:srgbClr val="FF0000"/>
              </a:solidFill>
            </a:endParaRPr>
          </a:p>
          <a:p>
            <a:pPr>
              <a:buNone/>
            </a:pPr>
            <a:endParaRPr lang="zh-CN" altLang="en-US" dirty="0">
              <a:solidFill>
                <a:srgbClr val="FF0000"/>
              </a:solidFill>
            </a:endParaRPr>
          </a:p>
          <a:p>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259632" y="332656"/>
            <a:ext cx="6336704" cy="707886"/>
          </a:xfrm>
          <a:prstGeom prst="rect">
            <a:avLst/>
          </a:prstGeom>
          <a:noFill/>
        </p:spPr>
        <p:txBody>
          <a:bodyPr wrap="square" lIns="91440" tIns="45720" rIns="91440" bIns="45720">
            <a:spAutoFit/>
          </a:bodyPr>
          <a:lstStyle/>
          <a:p>
            <a:r>
              <a:rPr lang="zh-CN" altLang="en-US" sz="4000" b="1" cap="all"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安全问题是“伴生”问题</a:t>
            </a:r>
            <a:endParaRPr lang="zh-CN" altLang="en-US" sz="4000" b="1" cap="all"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pic>
        <p:nvPicPr>
          <p:cNvPr id="7170" name="Picture 2"/>
          <p:cNvPicPr>
            <a:picLocks noChangeAspect="1" noChangeArrowheads="1"/>
          </p:cNvPicPr>
          <p:nvPr/>
        </p:nvPicPr>
        <p:blipFill>
          <a:blip r:embed="rId3" cstate="print"/>
          <a:srcRect/>
          <a:stretch>
            <a:fillRect/>
          </a:stretch>
        </p:blipFill>
        <p:spPr bwMode="auto">
          <a:xfrm>
            <a:off x="467544" y="1340768"/>
            <a:ext cx="8239125" cy="2981325"/>
          </a:xfrm>
          <a:prstGeom prst="rect">
            <a:avLst/>
          </a:prstGeom>
          <a:noFill/>
          <a:ln w="9525">
            <a:noFill/>
            <a:miter lim="800000"/>
            <a:headEnd/>
            <a:tailEnd/>
          </a:ln>
        </p:spPr>
      </p:pic>
      <p:sp>
        <p:nvSpPr>
          <p:cNvPr id="7" name="Rectangle 6"/>
          <p:cNvSpPr/>
          <p:nvPr/>
        </p:nvSpPr>
        <p:spPr>
          <a:xfrm>
            <a:off x="467544" y="4653136"/>
            <a:ext cx="8388424" cy="1384995"/>
          </a:xfrm>
          <a:prstGeom prst="rect">
            <a:avLst/>
          </a:prstGeom>
        </p:spPr>
        <p:txBody>
          <a:bodyPr wrap="square">
            <a:spAutoFit/>
          </a:bodyPr>
          <a:lstStyle/>
          <a:p>
            <a:r>
              <a:rPr lang="zh-CN" altLang="en-US" sz="2800" dirty="0" smtClean="0"/>
              <a:t>宽泛地来说，安全包括两个方面：</a:t>
            </a:r>
            <a:endParaRPr lang="en-US" altLang="zh-CN" sz="2800" dirty="0" smtClean="0"/>
          </a:p>
          <a:p>
            <a:pPr lvl="1"/>
            <a:r>
              <a:rPr lang="zh-CN" altLang="en-US" sz="2800" dirty="0" smtClean="0"/>
              <a:t>允许按照预期目的使用计算机系统</a:t>
            </a:r>
            <a:endParaRPr lang="en-US" altLang="zh-CN" sz="2800" dirty="0" smtClean="0"/>
          </a:p>
          <a:p>
            <a:pPr lvl="1"/>
            <a:r>
              <a:rPr lang="zh-CN" altLang="en-US" sz="2800" dirty="0" smtClean="0"/>
              <a:t>不允许可能对计算机系统产生危害的非预期使用</a:t>
            </a:r>
            <a:endParaRPr lang="zh-CN" altLang="en-US" sz="2800"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zh-CN" altLang="en-US" sz="4000" dirty="0" smtClean="0"/>
              <a:t>主要内容</a:t>
            </a:r>
            <a:endParaRPr lang="zh-CN" altLang="en-US" sz="4000" dirty="0"/>
          </a:p>
        </p:txBody>
      </p:sp>
      <p:sp>
        <p:nvSpPr>
          <p:cNvPr id="3" name="Content Placeholder 2"/>
          <p:cNvSpPr>
            <a:spLocks noGrp="1"/>
          </p:cNvSpPr>
          <p:nvPr>
            <p:ph idx="1"/>
          </p:nvPr>
        </p:nvSpPr>
        <p:spPr>
          <a:xfrm>
            <a:off x="467544" y="1268760"/>
            <a:ext cx="8229600" cy="4525963"/>
          </a:xfrm>
        </p:spPr>
        <p:txBody>
          <a:bodyPr>
            <a:normAutofit/>
          </a:bodyPr>
          <a:lstStyle/>
          <a:p>
            <a:r>
              <a:rPr lang="zh-CN" altLang="en-US" dirty="0" smtClean="0">
                <a:solidFill>
                  <a:srgbClr val="FF0000"/>
                </a:solidFill>
              </a:rPr>
              <a:t>为什么安全问题被重视</a:t>
            </a:r>
            <a:endParaRPr lang="en-US" altLang="zh-CN" dirty="0" smtClean="0">
              <a:solidFill>
                <a:srgbClr val="FF0000"/>
              </a:solidFill>
            </a:endParaRPr>
          </a:p>
          <a:p>
            <a:r>
              <a:rPr lang="zh-CN" altLang="en-US" dirty="0" smtClean="0"/>
              <a:t>信</a:t>
            </a:r>
            <a:r>
              <a:rPr lang="zh-CN" altLang="en-US" dirty="0"/>
              <a:t>息安</a:t>
            </a:r>
            <a:r>
              <a:rPr lang="zh-CN" altLang="en-US" dirty="0" smtClean="0"/>
              <a:t>全及基本目标</a:t>
            </a:r>
            <a:endParaRPr lang="en-US" altLang="zh-CN" dirty="0" smtClean="0"/>
          </a:p>
          <a:p>
            <a:r>
              <a:rPr lang="en-US" altLang="zh-CN" dirty="0" smtClean="0"/>
              <a:t>X.800</a:t>
            </a:r>
            <a:r>
              <a:rPr lang="zh-CN" altLang="en-US" dirty="0" smtClean="0"/>
              <a:t>框架：攻击（安全威胁）、安全机制（安全的实现）与安全服务</a:t>
            </a:r>
            <a:endParaRPr lang="en-US" altLang="zh-CN" dirty="0" smtClean="0"/>
          </a:p>
          <a:p>
            <a:r>
              <a:rPr lang="zh-CN" altLang="en-US" dirty="0" smtClean="0"/>
              <a:t>安全内涵的演变及学科内容</a:t>
            </a:r>
            <a:endParaRPr lang="en-US" altLang="zh-CN" dirty="0" smtClean="0"/>
          </a:p>
          <a:p>
            <a:pPr>
              <a:buNone/>
            </a:pPr>
            <a:endParaRPr lang="zh-CN" altLang="en-US" dirty="0">
              <a:solidFill>
                <a:srgbClr val="FF0000"/>
              </a:solidFill>
            </a:endParaRPr>
          </a:p>
          <a:p>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天</a:t>
            </a:r>
            <a:r>
              <a:rPr lang="zh-CN" altLang="en-US" dirty="0" smtClean="0"/>
              <a:t>然矛盾</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1026" name="Picture 2"/>
          <p:cNvPicPr>
            <a:picLocks noChangeAspect="1" noChangeArrowheads="1"/>
          </p:cNvPicPr>
          <p:nvPr/>
        </p:nvPicPr>
        <p:blipFill>
          <a:blip r:embed="rId2" cstate="print"/>
          <a:srcRect/>
          <a:stretch>
            <a:fillRect/>
          </a:stretch>
        </p:blipFill>
        <p:spPr bwMode="auto">
          <a:xfrm>
            <a:off x="539553" y="1556792"/>
            <a:ext cx="4320480" cy="3888432"/>
          </a:xfrm>
          <a:prstGeom prst="rect">
            <a:avLst/>
          </a:prstGeom>
          <a:noFill/>
          <a:ln w="9525">
            <a:noFill/>
            <a:miter lim="800000"/>
            <a:headEnd/>
            <a:tailEnd/>
          </a:ln>
        </p:spPr>
      </p:pic>
      <p:pic>
        <p:nvPicPr>
          <p:cNvPr id="1027" name="Picture 3"/>
          <p:cNvPicPr>
            <a:picLocks noChangeAspect="1" noChangeArrowheads="1"/>
          </p:cNvPicPr>
          <p:nvPr/>
        </p:nvPicPr>
        <p:blipFill>
          <a:blip r:embed="rId3" cstate="print"/>
          <a:srcRect/>
          <a:stretch>
            <a:fillRect/>
          </a:stretch>
        </p:blipFill>
        <p:spPr bwMode="auto">
          <a:xfrm>
            <a:off x="4991100" y="1628800"/>
            <a:ext cx="4152900" cy="44291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600" dirty="0" smtClean="0"/>
              <a:t>无处不网、无时不网</a:t>
            </a:r>
            <a:endParaRPr lang="zh-CN" altLang="en-US" sz="3600" dirty="0"/>
          </a:p>
        </p:txBody>
      </p:sp>
      <p:sp>
        <p:nvSpPr>
          <p:cNvPr id="3" name="Content Placeholder 2"/>
          <p:cNvSpPr>
            <a:spLocks noGrp="1"/>
          </p:cNvSpPr>
          <p:nvPr>
            <p:ph idx="1"/>
          </p:nvPr>
        </p:nvSpPr>
        <p:spPr>
          <a:xfrm>
            <a:off x="381000" y="1371600"/>
            <a:ext cx="8229600" cy="4525963"/>
          </a:xfrm>
        </p:spPr>
        <p:txBody>
          <a:bodyPr>
            <a:normAutofit/>
          </a:bodyPr>
          <a:lstStyle/>
          <a:p>
            <a:r>
              <a:rPr lang="zh-CN" altLang="en-US" sz="2800" dirty="0" smtClean="0"/>
              <a:t>拥有</a:t>
            </a:r>
            <a:r>
              <a:rPr lang="zh-CN" altLang="en-US" sz="2800" dirty="0" smtClean="0">
                <a:solidFill>
                  <a:srgbClr val="FF0000"/>
                </a:solidFill>
              </a:rPr>
              <a:t>大规模、运行的数据与用户</a:t>
            </a:r>
            <a:r>
              <a:rPr lang="zh-CN" altLang="en-US" sz="2800" dirty="0" smtClean="0"/>
              <a:t>及其</a:t>
            </a:r>
            <a:r>
              <a:rPr lang="zh-CN" altLang="en-US" sz="2800" dirty="0" smtClean="0">
                <a:solidFill>
                  <a:srgbClr val="FF0000"/>
                </a:solidFill>
              </a:rPr>
              <a:t>有效的分析处理服 务能力</a:t>
            </a:r>
            <a:r>
              <a:rPr lang="zh-CN" altLang="en-US" sz="2800" dirty="0" smtClean="0"/>
              <a:t>，成为云计算时代的核心竞争力</a:t>
            </a:r>
            <a:endParaRPr lang="zh-CN" alt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21</a:t>
            </a:fld>
            <a:endParaRPr lang="en-US" dirty="0"/>
          </a:p>
        </p:txBody>
      </p:sp>
      <p:pic>
        <p:nvPicPr>
          <p:cNvPr id="45058" name="Picture 2"/>
          <p:cNvPicPr>
            <a:picLocks noChangeAspect="1" noChangeArrowheads="1"/>
          </p:cNvPicPr>
          <p:nvPr/>
        </p:nvPicPr>
        <p:blipFill>
          <a:blip r:embed="rId2" cstate="print"/>
          <a:srcRect/>
          <a:stretch>
            <a:fillRect/>
          </a:stretch>
        </p:blipFill>
        <p:spPr bwMode="auto">
          <a:xfrm>
            <a:off x="304800" y="2362200"/>
            <a:ext cx="8534400" cy="42672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0" y="990600"/>
            <a:ext cx="8686800" cy="4525963"/>
          </a:xfrm>
        </p:spPr>
        <p:txBody>
          <a:bodyPr>
            <a:normAutofit/>
          </a:bodyPr>
          <a:lstStyle/>
          <a:p>
            <a:r>
              <a:rPr lang="zh-CN" altLang="en-US" sz="2800" dirty="0" smtClean="0"/>
              <a:t>人、物体和</a:t>
            </a:r>
            <a:r>
              <a:rPr lang="en-US" altLang="zh-CN" sz="2800" dirty="0" smtClean="0"/>
              <a:t>IT</a:t>
            </a:r>
            <a:r>
              <a:rPr lang="zh-CN" altLang="en-US" sz="2800" dirty="0" smtClean="0"/>
              <a:t>系统全面连接，并以低成本、可扩充的技 术整合，通过全面的数据收集、联网、分析和优化，更 好地管理现实世界</a:t>
            </a:r>
            <a:endParaRPr lang="zh-CN" alt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22</a:t>
            </a:fld>
            <a:endParaRPr lang="en-US" dirty="0"/>
          </a:p>
        </p:txBody>
      </p:sp>
      <p:sp>
        <p:nvSpPr>
          <p:cNvPr id="5" name="Title 1"/>
          <p:cNvSpPr>
            <a:spLocks noGrp="1"/>
          </p:cNvSpPr>
          <p:nvPr>
            <p:ph type="title"/>
          </p:nvPr>
        </p:nvSpPr>
        <p:spPr>
          <a:xfrm>
            <a:off x="457200" y="152400"/>
            <a:ext cx="8229600" cy="884238"/>
          </a:xfrm>
        </p:spPr>
        <p:txBody>
          <a:bodyPr/>
          <a:lstStyle/>
          <a:p>
            <a:r>
              <a:rPr lang="zh-CN" altLang="en-US" dirty="0" smtClean="0"/>
              <a:t>智能物联网</a:t>
            </a:r>
            <a:endParaRPr lang="zh-CN" altLang="en-US" dirty="0"/>
          </a:p>
        </p:txBody>
      </p:sp>
      <p:pic>
        <p:nvPicPr>
          <p:cNvPr id="8194" name="Picture 2"/>
          <p:cNvPicPr>
            <a:picLocks noChangeAspect="1" noChangeArrowheads="1"/>
          </p:cNvPicPr>
          <p:nvPr/>
        </p:nvPicPr>
        <p:blipFill>
          <a:blip r:embed="rId2" cstate="print"/>
          <a:srcRect/>
          <a:stretch>
            <a:fillRect/>
          </a:stretch>
        </p:blipFill>
        <p:spPr bwMode="auto">
          <a:xfrm>
            <a:off x="179512" y="2276872"/>
            <a:ext cx="8796785" cy="458112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884238"/>
          </a:xfrm>
        </p:spPr>
        <p:txBody>
          <a:bodyPr/>
          <a:lstStyle/>
          <a:p>
            <a:r>
              <a:rPr lang="zh-CN" altLang="en-US" dirty="0"/>
              <a:t>信息安</a:t>
            </a:r>
            <a:r>
              <a:rPr lang="zh-CN" altLang="en-US" dirty="0" smtClean="0"/>
              <a:t>全</a:t>
            </a:r>
            <a:r>
              <a:rPr lang="en-US" altLang="zh-CN" dirty="0" smtClean="0">
                <a:sym typeface="Wingdings" pitchFamily="2" charset="2"/>
              </a:rPr>
              <a:t></a:t>
            </a:r>
            <a:r>
              <a:rPr lang="zh-CN" altLang="en-US" dirty="0" smtClean="0"/>
              <a:t>网</a:t>
            </a:r>
            <a:r>
              <a:rPr lang="zh-CN" altLang="en-US" dirty="0"/>
              <a:t>络空间安全</a:t>
            </a:r>
          </a:p>
        </p:txBody>
      </p:sp>
      <p:sp>
        <p:nvSpPr>
          <p:cNvPr id="3" name="Content Placeholder 2"/>
          <p:cNvSpPr>
            <a:spLocks noGrp="1"/>
          </p:cNvSpPr>
          <p:nvPr>
            <p:ph idx="1"/>
          </p:nvPr>
        </p:nvSpPr>
        <p:spPr>
          <a:xfrm>
            <a:off x="467544" y="1268760"/>
            <a:ext cx="8496944" cy="4525963"/>
          </a:xfrm>
        </p:spPr>
        <p:txBody>
          <a:bodyPr>
            <a:normAutofit/>
          </a:bodyPr>
          <a:lstStyle/>
          <a:p>
            <a:pPr>
              <a:buNone/>
            </a:pPr>
            <a:r>
              <a:rPr lang="zh-CN" altLang="en-US" sz="2400" dirty="0"/>
              <a:t>网络空间已经成为继陆、海、空、天之</a:t>
            </a:r>
            <a:r>
              <a:rPr lang="zh-CN" altLang="en-US" sz="2400" dirty="0" smtClean="0"/>
              <a:t>外第</a:t>
            </a:r>
            <a:r>
              <a:rPr lang="zh-CN" altLang="en-US" sz="2400" dirty="0"/>
              <a:t>五维国家安全领域</a:t>
            </a:r>
          </a:p>
          <a:p>
            <a:pPr>
              <a:buNone/>
            </a:pPr>
            <a:endParaRPr lang="zh-CN" altLang="en-US" sz="2400" dirty="0"/>
          </a:p>
          <a:p>
            <a:pPr>
              <a:buNone/>
            </a:pPr>
            <a:endParaRPr lang="zh-CN" altLang="en-US" sz="2400" dirty="0"/>
          </a:p>
        </p:txBody>
      </p:sp>
      <p:pic>
        <p:nvPicPr>
          <p:cNvPr id="2050" name="Picture 2"/>
          <p:cNvPicPr>
            <a:picLocks noChangeAspect="1" noChangeArrowheads="1"/>
          </p:cNvPicPr>
          <p:nvPr/>
        </p:nvPicPr>
        <p:blipFill>
          <a:blip r:embed="rId2" cstate="print"/>
          <a:srcRect/>
          <a:stretch>
            <a:fillRect/>
          </a:stretch>
        </p:blipFill>
        <p:spPr bwMode="auto">
          <a:xfrm>
            <a:off x="1187624" y="2420888"/>
            <a:ext cx="6680826" cy="2808312"/>
          </a:xfrm>
          <a:prstGeom prst="rect">
            <a:avLst/>
          </a:prstGeom>
          <a:noFill/>
          <a:ln w="9525">
            <a:noFill/>
            <a:miter lim="800000"/>
            <a:headEnd/>
            <a:tailEnd/>
          </a:ln>
        </p:spPr>
      </p:pic>
      <p:sp>
        <p:nvSpPr>
          <p:cNvPr id="5" name="TextBox 4"/>
          <p:cNvSpPr txBox="1"/>
          <p:nvPr/>
        </p:nvSpPr>
        <p:spPr>
          <a:xfrm>
            <a:off x="1043608" y="1916832"/>
            <a:ext cx="6933308" cy="461665"/>
          </a:xfrm>
          <a:prstGeom prst="rect">
            <a:avLst/>
          </a:prstGeom>
          <a:noFill/>
        </p:spPr>
        <p:txBody>
          <a:bodyPr wrap="none" rtlCol="0">
            <a:spAutoFit/>
          </a:bodyPr>
          <a:lstStyle/>
          <a:p>
            <a:r>
              <a:rPr lang="zh-CN" altLang="en-US" sz="2400" dirty="0"/>
              <a:t>国</a:t>
            </a:r>
            <a:r>
              <a:rPr lang="zh-CN" altLang="en-US" sz="2400" dirty="0" smtClean="0"/>
              <a:t>家与社会安全           信息安全           基础设施安全</a:t>
            </a:r>
            <a:endParaRPr lang="zh-CN" altLang="en-US" sz="2400" dirty="0"/>
          </a:p>
        </p:txBody>
      </p:sp>
      <p:sp>
        <p:nvSpPr>
          <p:cNvPr id="6" name="TextBox 5"/>
          <p:cNvSpPr txBox="1"/>
          <p:nvPr/>
        </p:nvSpPr>
        <p:spPr>
          <a:xfrm>
            <a:off x="971600" y="5229200"/>
            <a:ext cx="7337265" cy="461665"/>
          </a:xfrm>
          <a:prstGeom prst="rect">
            <a:avLst/>
          </a:prstGeom>
          <a:noFill/>
        </p:spPr>
        <p:txBody>
          <a:bodyPr wrap="none" rtlCol="0">
            <a:spAutoFit/>
          </a:bodyPr>
          <a:lstStyle/>
          <a:p>
            <a:r>
              <a:rPr lang="zh-CN" altLang="en-US" sz="2400" dirty="0" smtClean="0"/>
              <a:t>人类社会（人）    信息世界（机）     物理世界（物）</a:t>
            </a:r>
            <a:endParaRPr lang="zh-CN" altLang="en-US" sz="2400" dirty="0"/>
          </a:p>
        </p:txBody>
      </p:sp>
      <p:sp>
        <p:nvSpPr>
          <p:cNvPr id="7" name="Rectangle 6"/>
          <p:cNvSpPr/>
          <p:nvPr/>
        </p:nvSpPr>
        <p:spPr>
          <a:xfrm>
            <a:off x="971600" y="5877272"/>
            <a:ext cx="7344816" cy="461665"/>
          </a:xfrm>
          <a:prstGeom prst="rect">
            <a:avLst/>
          </a:prstGeom>
        </p:spPr>
        <p:txBody>
          <a:bodyPr wrap="square">
            <a:spAutoFit/>
          </a:bodyPr>
          <a:lstStyle/>
          <a:p>
            <a:r>
              <a:rPr lang="zh-CN" altLang="en-US" sz="2400" dirty="0"/>
              <a:t>网络空间与现实世界相互渗透，推进人机物三元融</a:t>
            </a:r>
            <a:r>
              <a:rPr lang="zh-CN" altLang="en-US" sz="2400" dirty="0" smtClean="0"/>
              <a:t>合。</a:t>
            </a:r>
            <a:endParaRPr lang="zh-CN" altLang="en-US" sz="2400"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信息安全内涵演变</a:t>
            </a:r>
          </a:p>
        </p:txBody>
      </p:sp>
      <p:pic>
        <p:nvPicPr>
          <p:cNvPr id="5122" name="Picture 2"/>
          <p:cNvPicPr>
            <a:picLocks noGrp="1" noChangeAspect="1" noChangeArrowheads="1"/>
          </p:cNvPicPr>
          <p:nvPr>
            <p:ph idx="1"/>
          </p:nvPr>
        </p:nvPicPr>
        <p:blipFill>
          <a:blip r:embed="rId2" cstate="print"/>
          <a:srcRect/>
          <a:stretch>
            <a:fillRect/>
          </a:stretch>
        </p:blipFill>
        <p:spPr bwMode="auto">
          <a:xfrm>
            <a:off x="1273175" y="1670844"/>
            <a:ext cx="6619875" cy="41529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1143000"/>
          </a:xfrm>
        </p:spPr>
        <p:txBody>
          <a:bodyPr/>
          <a:lstStyle/>
          <a:p>
            <a:r>
              <a:rPr lang="zh-CN" altLang="en-US" dirty="0"/>
              <a:t>网络空间安全学科知识体系</a:t>
            </a:r>
          </a:p>
        </p:txBody>
      </p:sp>
      <p:sp>
        <p:nvSpPr>
          <p:cNvPr id="3" name="Content Placeholder 2"/>
          <p:cNvSpPr>
            <a:spLocks noGrp="1"/>
          </p:cNvSpPr>
          <p:nvPr>
            <p:ph idx="1"/>
          </p:nvPr>
        </p:nvSpPr>
        <p:spPr>
          <a:xfrm>
            <a:off x="395536" y="980728"/>
            <a:ext cx="8496944" cy="4525963"/>
          </a:xfrm>
        </p:spPr>
        <p:txBody>
          <a:bodyPr>
            <a:normAutofit/>
          </a:bodyPr>
          <a:lstStyle/>
          <a:p>
            <a:r>
              <a:rPr lang="en-US" altLang="zh-CN" sz="3000" dirty="0" smtClean="0"/>
              <a:t>2018</a:t>
            </a:r>
            <a:r>
              <a:rPr lang="zh-CN" altLang="en-US" sz="3000" dirty="0"/>
              <a:t>年</a:t>
            </a:r>
            <a:r>
              <a:rPr lang="en-US" altLang="zh-CN" sz="3000" dirty="0"/>
              <a:t>2</a:t>
            </a:r>
            <a:r>
              <a:rPr lang="zh-CN" altLang="en-US" sz="3000" dirty="0"/>
              <a:t>月</a:t>
            </a:r>
            <a:r>
              <a:rPr lang="en-US" altLang="zh-CN" sz="3000" dirty="0"/>
              <a:t>22</a:t>
            </a:r>
            <a:r>
              <a:rPr lang="zh-CN" altLang="en-US" sz="3000" dirty="0"/>
              <a:t>日，网络空间安全学科知识体系（</a:t>
            </a:r>
            <a:r>
              <a:rPr lang="en-US" altLang="zh-CN" sz="3000" dirty="0"/>
              <a:t>CSEC2017</a:t>
            </a:r>
            <a:r>
              <a:rPr lang="zh-CN" altLang="en-US" sz="3000" dirty="0"/>
              <a:t>）在</a:t>
            </a:r>
            <a:r>
              <a:rPr lang="en-US" altLang="zh-CN" sz="3000" dirty="0"/>
              <a:t>ACM SIGCSE 2018</a:t>
            </a:r>
            <a:r>
              <a:rPr lang="zh-CN" altLang="en-US" sz="3000" dirty="0"/>
              <a:t>国际会议上正式发</a:t>
            </a:r>
            <a:r>
              <a:rPr lang="zh-CN" altLang="en-US" sz="3000" dirty="0" smtClean="0"/>
              <a:t>布。</a:t>
            </a:r>
            <a:endParaRPr lang="en-US" altLang="zh-CN" sz="3000" dirty="0" smtClean="0"/>
          </a:p>
          <a:p>
            <a:r>
              <a:rPr lang="en-US" altLang="zh-CN" sz="3000" dirty="0" smtClean="0"/>
              <a:t>8</a:t>
            </a:r>
            <a:r>
              <a:rPr lang="zh-CN" altLang="en-US" sz="3000" dirty="0"/>
              <a:t>大知识领</a:t>
            </a:r>
            <a:r>
              <a:rPr lang="zh-CN" altLang="en-US" sz="3000" dirty="0" smtClean="0"/>
              <a:t>域</a:t>
            </a:r>
            <a:r>
              <a:rPr lang="zh-CN" altLang="en-US" sz="3000" dirty="0"/>
              <a:t>：</a:t>
            </a:r>
            <a:r>
              <a:rPr lang="zh-CN" altLang="en-US" sz="3000" dirty="0" smtClean="0"/>
              <a:t>数</a:t>
            </a:r>
            <a:r>
              <a:rPr lang="zh-CN" altLang="en-US" sz="3000" dirty="0"/>
              <a:t>据安全、软件安全、组件安全、连接安全、系统安全、人员安全、组织安全和社会安全。</a:t>
            </a:r>
          </a:p>
          <a:p>
            <a:endParaRPr lang="zh-CN" altLang="en-US" sz="3000" dirty="0"/>
          </a:p>
        </p:txBody>
      </p:sp>
      <p:pic>
        <p:nvPicPr>
          <p:cNvPr id="6146" name="Picture 2"/>
          <p:cNvPicPr>
            <a:picLocks noChangeAspect="1" noChangeArrowheads="1"/>
          </p:cNvPicPr>
          <p:nvPr/>
        </p:nvPicPr>
        <p:blipFill>
          <a:blip r:embed="rId3" cstate="print"/>
          <a:srcRect/>
          <a:stretch>
            <a:fillRect/>
          </a:stretch>
        </p:blipFill>
        <p:spPr bwMode="auto">
          <a:xfrm>
            <a:off x="2771799" y="3429000"/>
            <a:ext cx="5389927" cy="3429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dirty="0"/>
          </a:p>
        </p:txBody>
      </p:sp>
      <p:pic>
        <p:nvPicPr>
          <p:cNvPr id="9218" name="Picture 2"/>
          <p:cNvPicPr>
            <a:picLocks noChangeAspect="1" noChangeArrowheads="1"/>
          </p:cNvPicPr>
          <p:nvPr/>
        </p:nvPicPr>
        <p:blipFill>
          <a:blip r:embed="rId3" cstate="print"/>
          <a:srcRect/>
          <a:stretch>
            <a:fillRect/>
          </a:stretch>
        </p:blipFill>
        <p:spPr bwMode="auto">
          <a:xfrm>
            <a:off x="179512" y="3284984"/>
            <a:ext cx="8908521" cy="1080120"/>
          </a:xfrm>
          <a:prstGeom prst="rect">
            <a:avLst/>
          </a:prstGeom>
          <a:noFill/>
          <a:ln w="9525">
            <a:noFill/>
            <a:miter lim="800000"/>
            <a:headEnd/>
            <a:tailEnd/>
          </a:ln>
        </p:spPr>
      </p:pic>
      <p:pic>
        <p:nvPicPr>
          <p:cNvPr id="9219" name="Picture 3"/>
          <p:cNvPicPr>
            <a:picLocks noChangeAspect="1" noChangeArrowheads="1"/>
          </p:cNvPicPr>
          <p:nvPr/>
        </p:nvPicPr>
        <p:blipFill>
          <a:blip r:embed="rId4" cstate="print"/>
          <a:srcRect/>
          <a:stretch>
            <a:fillRect/>
          </a:stretch>
        </p:blipFill>
        <p:spPr bwMode="auto">
          <a:xfrm>
            <a:off x="179513" y="4581128"/>
            <a:ext cx="8964487" cy="1824455"/>
          </a:xfrm>
          <a:prstGeom prst="rect">
            <a:avLst/>
          </a:prstGeom>
          <a:noFill/>
          <a:ln w="9525">
            <a:noFill/>
            <a:miter lim="800000"/>
            <a:headEnd/>
            <a:tailEnd/>
          </a:ln>
        </p:spPr>
      </p:pic>
      <p:pic>
        <p:nvPicPr>
          <p:cNvPr id="6" name="Picture 2"/>
          <p:cNvPicPr>
            <a:picLocks noChangeAspect="1" noChangeArrowheads="1"/>
          </p:cNvPicPr>
          <p:nvPr/>
        </p:nvPicPr>
        <p:blipFill>
          <a:blip r:embed="rId5" cstate="print"/>
          <a:srcRect/>
          <a:stretch>
            <a:fillRect/>
          </a:stretch>
        </p:blipFill>
        <p:spPr bwMode="auto">
          <a:xfrm>
            <a:off x="2123729" y="0"/>
            <a:ext cx="4536504" cy="2886064"/>
          </a:xfrm>
          <a:prstGeom prst="rect">
            <a:avLst/>
          </a:prstGeom>
          <a:noFill/>
          <a:ln w="9525">
            <a:noFill/>
            <a:miter lim="800000"/>
            <a:headEnd/>
            <a:tailEnd/>
          </a:ln>
        </p:spPr>
      </p:pic>
      <p:sp>
        <p:nvSpPr>
          <p:cNvPr id="7" name="Rectangle 6"/>
          <p:cNvSpPr/>
          <p:nvPr/>
        </p:nvSpPr>
        <p:spPr>
          <a:xfrm>
            <a:off x="2627784" y="4581128"/>
            <a:ext cx="93610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Rectangle 7"/>
          <p:cNvSpPr/>
          <p:nvPr/>
        </p:nvSpPr>
        <p:spPr>
          <a:xfrm>
            <a:off x="1619672" y="4005064"/>
            <a:ext cx="100811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a:p>
        </p:txBody>
      </p:sp>
      <p:pic>
        <p:nvPicPr>
          <p:cNvPr id="10242" name="Picture 2"/>
          <p:cNvPicPr>
            <a:picLocks noChangeAspect="1" noChangeArrowheads="1"/>
          </p:cNvPicPr>
          <p:nvPr/>
        </p:nvPicPr>
        <p:blipFill>
          <a:blip r:embed="rId2" cstate="print"/>
          <a:srcRect/>
          <a:stretch>
            <a:fillRect/>
          </a:stretch>
        </p:blipFill>
        <p:spPr bwMode="auto">
          <a:xfrm>
            <a:off x="539551" y="0"/>
            <a:ext cx="8327571" cy="6858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16632"/>
            <a:ext cx="8229600" cy="936104"/>
          </a:xfrm>
        </p:spPr>
        <p:txBody>
          <a:bodyPr>
            <a:normAutofit fontScale="90000"/>
          </a:bodyPr>
          <a:lstStyle/>
          <a:p>
            <a:r>
              <a:rPr lang="zh-CN" altLang="en-US" dirty="0"/>
              <a:t>信息安全各部分研究内容及相互关系</a:t>
            </a:r>
          </a:p>
        </p:txBody>
      </p:sp>
      <p:sp>
        <p:nvSpPr>
          <p:cNvPr id="3" name="Content Placeholder 2"/>
          <p:cNvSpPr>
            <a:spLocks noGrp="1"/>
          </p:cNvSpPr>
          <p:nvPr>
            <p:ph idx="1"/>
          </p:nvPr>
        </p:nvSpPr>
        <p:spPr/>
        <p:txBody>
          <a:bodyPr/>
          <a:lstStyle/>
          <a:p>
            <a:endParaRPr lang="zh-CN" altLang="en-US"/>
          </a:p>
        </p:txBody>
      </p:sp>
      <p:pic>
        <p:nvPicPr>
          <p:cNvPr id="13314" name="Picture 2"/>
          <p:cNvPicPr>
            <a:picLocks noChangeAspect="1" noChangeArrowheads="1"/>
          </p:cNvPicPr>
          <p:nvPr/>
        </p:nvPicPr>
        <p:blipFill>
          <a:blip r:embed="rId3" cstate="print"/>
          <a:srcRect/>
          <a:stretch>
            <a:fillRect/>
          </a:stretch>
        </p:blipFill>
        <p:spPr bwMode="auto">
          <a:xfrm>
            <a:off x="0" y="1124744"/>
            <a:ext cx="9173493" cy="5400600"/>
          </a:xfrm>
          <a:prstGeom prst="rect">
            <a:avLst/>
          </a:prstGeom>
          <a:noFill/>
          <a:ln w="9525">
            <a:noFill/>
            <a:miter lim="800000"/>
            <a:headEnd/>
            <a:tailEnd/>
          </a:ln>
        </p:spPr>
      </p:pic>
      <p:pic>
        <p:nvPicPr>
          <p:cNvPr id="35841" name="Picture 1"/>
          <p:cNvPicPr>
            <a:picLocks noChangeAspect="1" noChangeArrowheads="1"/>
          </p:cNvPicPr>
          <p:nvPr/>
        </p:nvPicPr>
        <p:blipFill>
          <a:blip r:embed="rId4" cstate="print"/>
          <a:srcRect/>
          <a:stretch>
            <a:fillRect/>
          </a:stretch>
        </p:blipFill>
        <p:spPr bwMode="auto">
          <a:xfrm>
            <a:off x="1907704" y="4293096"/>
            <a:ext cx="1152128" cy="360040"/>
          </a:xfrm>
          <a:prstGeom prst="rect">
            <a:avLst/>
          </a:prstGeom>
          <a:noFill/>
          <a:ln w="9525">
            <a:noFill/>
            <a:miter lim="800000"/>
            <a:headEnd/>
            <a:tailEnd/>
          </a:ln>
        </p:spPr>
      </p:pic>
      <p:sp>
        <p:nvSpPr>
          <p:cNvPr id="5" name="TextBox 4"/>
          <p:cNvSpPr txBox="1"/>
          <p:nvPr/>
        </p:nvSpPr>
        <p:spPr>
          <a:xfrm>
            <a:off x="1907704" y="4293096"/>
            <a:ext cx="1217000" cy="400110"/>
          </a:xfrm>
          <a:prstGeom prst="rect">
            <a:avLst/>
          </a:prstGeom>
          <a:noFill/>
        </p:spPr>
        <p:txBody>
          <a:bodyPr wrap="none" rtlCol="0">
            <a:spAutoFit/>
          </a:bodyPr>
          <a:lstStyle/>
          <a:p>
            <a:r>
              <a:rPr lang="zh-CN" altLang="en-US" sz="2000" b="1" dirty="0" smtClean="0">
                <a:solidFill>
                  <a:srgbClr val="190DB3"/>
                </a:solidFill>
                <a:effectLst>
                  <a:outerShdw blurRad="38100" dist="38100" dir="2700000" algn="tl">
                    <a:srgbClr val="000000">
                      <a:alpha val="43137"/>
                    </a:srgbClr>
                  </a:outerShdw>
                </a:effectLst>
              </a:rPr>
              <a:t>安全机制</a:t>
            </a:r>
            <a:endParaRPr lang="zh-CN" altLang="en-US" sz="2000" b="1" dirty="0">
              <a:solidFill>
                <a:srgbClr val="190DB3"/>
              </a:solidFill>
              <a:effectLst>
                <a:outerShdw blurRad="38100" dist="38100" dir="2700000" algn="tl">
                  <a:srgbClr val="000000">
                    <a:alpha val="43137"/>
                  </a:srgbClr>
                </a:outerShdw>
              </a:effectLst>
            </a:endParaRPr>
          </a:p>
        </p:txBody>
      </p:sp>
      <p:sp>
        <p:nvSpPr>
          <p:cNvPr id="7" name="Slide Number Placeholder 6"/>
          <p:cNvSpPr>
            <a:spLocks noGrp="1"/>
          </p:cNvSpPr>
          <p:nvPr>
            <p:ph type="sldNum" sz="quarter" idx="12"/>
          </p:nvPr>
        </p:nvSpPr>
        <p:spPr/>
        <p:txBody>
          <a:bodyPr/>
          <a:lstStyle/>
          <a:p>
            <a:fld id="{0F6FFBF6-B79D-40A0-A60E-9C34CA718D61}" type="slidenum">
              <a:rPr lang="zh-CN" altLang="en-US" smtClean="0"/>
              <a:pPr/>
              <a:t>28</a:t>
            </a:fld>
            <a:endParaRPr lang="zh-CN" altLang="en-US"/>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安全涉及的领域</a:t>
            </a:r>
            <a:endParaRPr lang="zh-CN" altLang="en-US" dirty="0"/>
          </a:p>
        </p:txBody>
      </p:sp>
      <p:sp>
        <p:nvSpPr>
          <p:cNvPr id="3" name="Content Placeholder 2"/>
          <p:cNvSpPr>
            <a:spLocks noGrp="1"/>
          </p:cNvSpPr>
          <p:nvPr>
            <p:ph idx="1"/>
          </p:nvPr>
        </p:nvSpPr>
        <p:spPr/>
        <p:txBody>
          <a:bodyPr/>
          <a:lstStyle/>
          <a:p>
            <a:endParaRPr lang="zh-CN" altLang="en-US" dirty="0"/>
          </a:p>
        </p:txBody>
      </p:sp>
      <p:pic>
        <p:nvPicPr>
          <p:cNvPr id="4" name="Picture 2"/>
          <p:cNvPicPr>
            <a:picLocks noChangeAspect="1" noChangeArrowheads="1"/>
          </p:cNvPicPr>
          <p:nvPr/>
        </p:nvPicPr>
        <p:blipFill>
          <a:blip r:embed="rId2" cstate="print"/>
          <a:srcRect/>
          <a:stretch>
            <a:fillRect/>
          </a:stretch>
        </p:blipFill>
        <p:spPr bwMode="auto">
          <a:xfrm>
            <a:off x="395536" y="1628800"/>
            <a:ext cx="8041854" cy="4032448"/>
          </a:xfrm>
          <a:prstGeom prst="rect">
            <a:avLst/>
          </a:prstGeom>
          <a:noFill/>
          <a:ln w="9525" cap="flat" cmpd="sng">
            <a:noFill/>
            <a:miter lim="800000"/>
            <a:headEnd/>
            <a:tailEnd/>
          </a:ln>
        </p:spPr>
      </p:pic>
      <p:sp>
        <p:nvSpPr>
          <p:cNvPr id="5" name="Rectangle 4"/>
          <p:cNvSpPr/>
          <p:nvPr/>
        </p:nvSpPr>
        <p:spPr>
          <a:xfrm>
            <a:off x="7543800" y="990600"/>
            <a:ext cx="1447800" cy="609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5"/>
          <p:cNvSpPr txBox="1"/>
          <p:nvPr/>
        </p:nvSpPr>
        <p:spPr>
          <a:xfrm>
            <a:off x="7696200" y="1066800"/>
            <a:ext cx="1295547" cy="400110"/>
          </a:xfrm>
          <a:prstGeom prst="rect">
            <a:avLst/>
          </a:prstGeom>
          <a:noFill/>
        </p:spPr>
        <p:txBody>
          <a:bodyPr wrap="none" rtlCol="0">
            <a:spAutoFit/>
          </a:bodyPr>
          <a:lstStyle/>
          <a:p>
            <a:r>
              <a:rPr lang="en-US" altLang="zh-CN" sz="2000" dirty="0" smtClean="0">
                <a:solidFill>
                  <a:srgbClr val="FF0000"/>
                </a:solidFill>
              </a:rPr>
              <a:t>AI</a:t>
            </a:r>
            <a:r>
              <a:rPr lang="zh-CN" altLang="en-US" sz="2000" dirty="0" smtClean="0">
                <a:solidFill>
                  <a:srgbClr val="FF0000"/>
                </a:solidFill>
              </a:rPr>
              <a:t>的安全*</a:t>
            </a:r>
            <a:endParaRPr lang="zh-CN" altLang="en-US" sz="2000" dirty="0">
              <a:solidFill>
                <a:srgbClr val="FF0000"/>
              </a:solidFill>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0"/>
            <a:ext cx="8229600" cy="1143000"/>
          </a:xfrm>
        </p:spPr>
        <p:txBody>
          <a:bodyPr/>
          <a:lstStyle/>
          <a:p>
            <a:r>
              <a:rPr lang="zh-CN" altLang="en-US" dirty="0" smtClean="0"/>
              <a:t>为什么安全问题被重视</a:t>
            </a:r>
            <a:endParaRPr lang="zh-CN" altLang="en-US" b="1" dirty="0"/>
          </a:p>
        </p:txBody>
      </p:sp>
      <p:sp>
        <p:nvSpPr>
          <p:cNvPr id="7" name="Content Placeholder 6"/>
          <p:cNvSpPr>
            <a:spLocks noGrp="1"/>
          </p:cNvSpPr>
          <p:nvPr>
            <p:ph idx="1"/>
          </p:nvPr>
        </p:nvSpPr>
        <p:spPr/>
        <p:txBody>
          <a:bodyPr/>
          <a:lstStyle/>
          <a:p>
            <a:endParaRPr lang="zh-CN" altLang="en-US" dirty="0"/>
          </a:p>
        </p:txBody>
      </p:sp>
      <p:pic>
        <p:nvPicPr>
          <p:cNvPr id="1029" name="Picture 5"/>
          <p:cNvPicPr>
            <a:picLocks noChangeAspect="1" noChangeArrowheads="1"/>
          </p:cNvPicPr>
          <p:nvPr/>
        </p:nvPicPr>
        <p:blipFill>
          <a:blip r:embed="rId3" cstate="print"/>
          <a:srcRect/>
          <a:stretch>
            <a:fillRect/>
          </a:stretch>
        </p:blipFill>
        <p:spPr bwMode="auto">
          <a:xfrm>
            <a:off x="539552" y="1412776"/>
            <a:ext cx="3960440" cy="2807775"/>
          </a:xfrm>
          <a:prstGeom prst="rect">
            <a:avLst/>
          </a:prstGeom>
          <a:noFill/>
          <a:ln w="9525">
            <a:noFill/>
            <a:miter lim="800000"/>
            <a:headEnd/>
            <a:tailEnd/>
          </a:ln>
        </p:spPr>
      </p:pic>
      <p:pic>
        <p:nvPicPr>
          <p:cNvPr id="1030" name="Picture 6"/>
          <p:cNvPicPr>
            <a:picLocks noChangeAspect="1" noChangeArrowheads="1"/>
          </p:cNvPicPr>
          <p:nvPr/>
        </p:nvPicPr>
        <p:blipFill>
          <a:blip r:embed="rId4" cstate="print"/>
          <a:srcRect/>
          <a:stretch>
            <a:fillRect/>
          </a:stretch>
        </p:blipFill>
        <p:spPr bwMode="auto">
          <a:xfrm>
            <a:off x="4499991" y="1412776"/>
            <a:ext cx="4032449" cy="2350406"/>
          </a:xfrm>
          <a:prstGeom prst="rect">
            <a:avLst/>
          </a:prstGeom>
          <a:noFill/>
          <a:ln w="9525">
            <a:noFill/>
            <a:miter lim="800000"/>
            <a:headEnd/>
            <a:tailEnd/>
          </a:ln>
        </p:spPr>
      </p:pic>
      <p:pic>
        <p:nvPicPr>
          <p:cNvPr id="1031" name="Picture 7"/>
          <p:cNvPicPr>
            <a:picLocks noChangeAspect="1" noChangeArrowheads="1"/>
          </p:cNvPicPr>
          <p:nvPr/>
        </p:nvPicPr>
        <p:blipFill>
          <a:blip r:embed="rId5" cstate="print"/>
          <a:srcRect/>
          <a:stretch>
            <a:fillRect/>
          </a:stretch>
        </p:blipFill>
        <p:spPr bwMode="auto">
          <a:xfrm>
            <a:off x="611560" y="3819525"/>
            <a:ext cx="3960440" cy="2820045"/>
          </a:xfrm>
          <a:prstGeom prst="rect">
            <a:avLst/>
          </a:prstGeom>
          <a:noFill/>
          <a:ln w="9525">
            <a:noFill/>
            <a:miter lim="800000"/>
            <a:headEnd/>
            <a:tailEnd/>
          </a:ln>
        </p:spPr>
      </p:pic>
      <p:pic>
        <p:nvPicPr>
          <p:cNvPr id="1035" name="Picture 11"/>
          <p:cNvPicPr>
            <a:picLocks noChangeAspect="1" noChangeArrowheads="1"/>
          </p:cNvPicPr>
          <p:nvPr/>
        </p:nvPicPr>
        <p:blipFill>
          <a:blip r:embed="rId6" cstate="print"/>
          <a:srcRect/>
          <a:stretch>
            <a:fillRect/>
          </a:stretch>
        </p:blipFill>
        <p:spPr bwMode="auto">
          <a:xfrm>
            <a:off x="4644008" y="3861048"/>
            <a:ext cx="3927757"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30</a:t>
            </a:fld>
            <a:endParaRPr lang="en-US" dirty="0"/>
          </a:p>
        </p:txBody>
      </p:sp>
      <p:sp>
        <p:nvSpPr>
          <p:cNvPr id="10" name="Content Placeholder 2"/>
          <p:cNvSpPr>
            <a:spLocks noGrp="1"/>
          </p:cNvSpPr>
          <p:nvPr>
            <p:ph idx="1"/>
          </p:nvPr>
        </p:nvSpPr>
        <p:spPr>
          <a:xfrm>
            <a:off x="381000" y="1143000"/>
            <a:ext cx="3733800" cy="5257800"/>
          </a:xfrm>
        </p:spPr>
        <p:txBody>
          <a:bodyPr>
            <a:noAutofit/>
          </a:bodyPr>
          <a:lstStyle/>
          <a:p>
            <a:r>
              <a:rPr lang="zh-CN" altLang="en-US" sz="2400" dirty="0" smtClean="0"/>
              <a:t>密码学</a:t>
            </a:r>
            <a:endParaRPr lang="en-US" altLang="zh-CN" sz="2400" dirty="0" smtClean="0"/>
          </a:p>
          <a:p>
            <a:endParaRPr lang="en-US" altLang="zh-CN" sz="2400" dirty="0" smtClean="0"/>
          </a:p>
          <a:p>
            <a:r>
              <a:rPr lang="zh-CN" altLang="en-US" sz="2400" dirty="0" smtClean="0"/>
              <a:t>网络安全</a:t>
            </a:r>
            <a:r>
              <a:rPr lang="en-US" altLang="zh-CN" sz="2400" dirty="0" smtClean="0"/>
              <a:t>(</a:t>
            </a:r>
            <a:r>
              <a:rPr lang="zh-CN" altLang="en-US" sz="2400" dirty="0" smtClean="0"/>
              <a:t>网络安全协议、</a:t>
            </a:r>
            <a:endParaRPr lang="en-US" altLang="zh-CN" sz="2400" dirty="0" smtClean="0"/>
          </a:p>
          <a:p>
            <a:pPr>
              <a:buNone/>
            </a:pPr>
            <a:r>
              <a:rPr lang="en-US" altLang="zh-CN" sz="2400" dirty="0" smtClean="0"/>
              <a:t>	</a:t>
            </a:r>
            <a:r>
              <a:rPr lang="zh-CN" altLang="en-US" sz="2400" dirty="0" smtClean="0"/>
              <a:t>网络攻击、防火墙和入侵检测、访问控制与云安全</a:t>
            </a:r>
            <a:r>
              <a:rPr lang="en-US" altLang="zh-CN" sz="2400" dirty="0" smtClean="0"/>
              <a:t>)</a:t>
            </a:r>
          </a:p>
          <a:p>
            <a:pPr>
              <a:buNone/>
            </a:pPr>
            <a:endParaRPr lang="en-US" altLang="zh-CN" sz="2400" dirty="0" smtClean="0"/>
          </a:p>
          <a:p>
            <a:r>
              <a:rPr lang="zh-CN" altLang="en-US" sz="2400" dirty="0" smtClean="0"/>
              <a:t>操作系统安全</a:t>
            </a:r>
            <a:endParaRPr lang="en-US" altLang="zh-CN" sz="2400" dirty="0" smtClean="0"/>
          </a:p>
          <a:p>
            <a:endParaRPr lang="en-US" altLang="zh-CN" sz="2400" dirty="0" smtClean="0"/>
          </a:p>
          <a:p>
            <a:r>
              <a:rPr lang="zh-CN" altLang="en-US" sz="2400" dirty="0" smtClean="0"/>
              <a:t>程序安全（软件安全）</a:t>
            </a:r>
            <a:endParaRPr lang="en-US" altLang="zh-CN" sz="2400" dirty="0" smtClean="0"/>
          </a:p>
          <a:p>
            <a:r>
              <a:rPr lang="zh-CN" altLang="en-US" sz="2400" dirty="0" smtClean="0"/>
              <a:t>恶意代码</a:t>
            </a:r>
            <a:endParaRPr lang="en-US" altLang="zh-CN" sz="2400" dirty="0" smtClean="0"/>
          </a:p>
          <a:p>
            <a:r>
              <a:rPr lang="en-US" altLang="zh-CN" sz="2400" dirty="0" smtClean="0"/>
              <a:t>Web</a:t>
            </a:r>
            <a:r>
              <a:rPr lang="zh-CN" altLang="en-US" sz="2400" dirty="0" smtClean="0"/>
              <a:t>安全</a:t>
            </a:r>
            <a:endParaRPr lang="en-US" altLang="zh-CN" sz="2400" dirty="0" smtClean="0"/>
          </a:p>
          <a:p>
            <a:endParaRPr lang="en-US" altLang="zh-CN" sz="2400" dirty="0" smtClean="0"/>
          </a:p>
        </p:txBody>
      </p:sp>
      <p:graphicFrame>
        <p:nvGraphicFramePr>
          <p:cNvPr id="11" name="Content Placeholder 5"/>
          <p:cNvGraphicFramePr>
            <a:graphicFrameLocks/>
          </p:cNvGraphicFramePr>
          <p:nvPr/>
        </p:nvGraphicFramePr>
        <p:xfrm>
          <a:off x="4724400" y="1219201"/>
          <a:ext cx="3505200" cy="4114798"/>
        </p:xfrm>
        <a:graphic>
          <a:graphicData uri="http://schemas.openxmlformats.org/drawingml/2006/table">
            <a:tbl>
              <a:tblPr firstRow="1" bandRow="1">
                <a:tableStyleId>{69CF1AB2-1976-4502-BF36-3FF5EA218861}</a:tableStyleId>
              </a:tblPr>
              <a:tblGrid>
                <a:gridCol w="3505200"/>
              </a:tblGrid>
              <a:tr h="791965">
                <a:tc>
                  <a:txBody>
                    <a:bodyPr/>
                    <a:lstStyle/>
                    <a:p>
                      <a:pPr algn="ctr"/>
                      <a:r>
                        <a:rPr lang="zh-CN" altLang="en-US" sz="2400" b="1" dirty="0" smtClean="0"/>
                        <a:t>安全的密码算法</a:t>
                      </a:r>
                      <a:endParaRPr lang="zh-CN" altLang="en-US" sz="2400" b="1" dirty="0"/>
                    </a:p>
                  </a:txBody>
                  <a:tcPr/>
                </a:tc>
              </a:tr>
              <a:tr h="791965">
                <a:tc>
                  <a:txBody>
                    <a:bodyPr/>
                    <a:lstStyle/>
                    <a:p>
                      <a:pPr algn="ctr"/>
                      <a:r>
                        <a:rPr lang="zh-CN" altLang="en-US" sz="2400" b="1" dirty="0" smtClean="0"/>
                        <a:t>安全协议</a:t>
                      </a:r>
                      <a:endParaRPr lang="zh-CN" altLang="en-US" sz="2400" b="1" dirty="0"/>
                    </a:p>
                  </a:txBody>
                  <a:tcPr/>
                </a:tc>
              </a:tr>
              <a:tr h="791965">
                <a:tc>
                  <a:txBody>
                    <a:bodyPr/>
                    <a:lstStyle/>
                    <a:p>
                      <a:pPr algn="ctr"/>
                      <a:r>
                        <a:rPr lang="zh-CN" altLang="en-US" sz="2400" b="1" dirty="0" smtClean="0"/>
                        <a:t>网络安全</a:t>
                      </a:r>
                      <a:endParaRPr lang="zh-CN" altLang="en-US" sz="2400" b="1" dirty="0"/>
                    </a:p>
                  </a:txBody>
                  <a:tcPr/>
                </a:tc>
              </a:tr>
              <a:tr h="791965">
                <a:tc>
                  <a:txBody>
                    <a:bodyPr/>
                    <a:lstStyle/>
                    <a:p>
                      <a:pPr algn="ctr"/>
                      <a:r>
                        <a:rPr lang="zh-CN" altLang="en-US" sz="2400" b="1" dirty="0" smtClean="0"/>
                        <a:t>系统安全</a:t>
                      </a:r>
                      <a:endParaRPr lang="zh-CN" altLang="en-US" sz="2400" b="1" dirty="0"/>
                    </a:p>
                  </a:txBody>
                  <a:tcPr/>
                </a:tc>
              </a:tr>
              <a:tr h="946938">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400" b="1" dirty="0" smtClean="0"/>
                        <a:t>程序和应用安全</a:t>
                      </a:r>
                    </a:p>
                    <a:p>
                      <a:pPr algn="ctr"/>
                      <a:endParaRPr lang="zh-CN" altLang="en-US" sz="2400" b="1" dirty="0"/>
                    </a:p>
                  </a:txBody>
                  <a:tcPr/>
                </a:tc>
              </a:tr>
            </a:tbl>
          </a:graphicData>
        </a:graphic>
      </p:graphicFrame>
      <p:sp>
        <p:nvSpPr>
          <p:cNvPr id="12" name="Right Arrow 11"/>
          <p:cNvSpPr/>
          <p:nvPr/>
        </p:nvSpPr>
        <p:spPr>
          <a:xfrm rot="1245709">
            <a:off x="4002713" y="1279193"/>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ight Brace 15"/>
          <p:cNvSpPr/>
          <p:nvPr/>
        </p:nvSpPr>
        <p:spPr>
          <a:xfrm>
            <a:off x="3810000" y="4495800"/>
            <a:ext cx="304800" cy="1143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Right Arrow 16"/>
          <p:cNvSpPr/>
          <p:nvPr/>
        </p:nvSpPr>
        <p:spPr>
          <a:xfrm rot="19391634">
            <a:off x="4184221" y="475059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Right Arrow 17"/>
          <p:cNvSpPr/>
          <p:nvPr/>
        </p:nvSpPr>
        <p:spPr>
          <a:xfrm>
            <a:off x="3962400" y="373380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Right Arrow 18"/>
          <p:cNvSpPr/>
          <p:nvPr/>
        </p:nvSpPr>
        <p:spPr>
          <a:xfrm>
            <a:off x="3962400" y="289560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Right Arrow 19"/>
          <p:cNvSpPr/>
          <p:nvPr/>
        </p:nvSpPr>
        <p:spPr>
          <a:xfrm>
            <a:off x="3962400" y="2057400"/>
            <a:ext cx="8382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作业</a:t>
            </a:r>
            <a:endParaRPr lang="zh-CN" altLang="en-US" dirty="0"/>
          </a:p>
        </p:txBody>
      </p:sp>
      <p:sp>
        <p:nvSpPr>
          <p:cNvPr id="3" name="Content Placeholder 2"/>
          <p:cNvSpPr>
            <a:spLocks noGrp="1"/>
          </p:cNvSpPr>
          <p:nvPr>
            <p:ph idx="1"/>
          </p:nvPr>
        </p:nvSpPr>
        <p:spPr/>
        <p:txBody>
          <a:bodyPr/>
          <a:lstStyle/>
          <a:p>
            <a:r>
              <a:rPr lang="zh-CN" altLang="en-US" dirty="0" smtClean="0"/>
              <a:t>信息安全的属性有哪些？尝试就你所知（或查资料可知）的安全威胁</a:t>
            </a:r>
            <a:r>
              <a:rPr lang="en-US" altLang="zh-CN" dirty="0" smtClean="0"/>
              <a:t>/</a:t>
            </a:r>
            <a:r>
              <a:rPr lang="zh-CN" altLang="en-US" dirty="0" smtClean="0"/>
              <a:t>攻击分别危及</a:t>
            </a:r>
            <a:r>
              <a:rPr lang="en-US" altLang="zh-CN" dirty="0" smtClean="0"/>
              <a:t>/</a:t>
            </a:r>
            <a:r>
              <a:rPr lang="zh-CN" altLang="en-US" dirty="0" smtClean="0"/>
              <a:t>攻击了哪些安全属性？</a:t>
            </a:r>
            <a:endParaRPr lang="en-US" altLang="zh-CN" dirty="0" smtClean="0"/>
          </a:p>
          <a:p>
            <a:r>
              <a:rPr lang="en-US" altLang="zh-CN" dirty="0" smtClean="0"/>
              <a:t>2018</a:t>
            </a:r>
            <a:r>
              <a:rPr lang="zh-CN" altLang="en-US" dirty="0" smtClean="0"/>
              <a:t>年安全领域发生了哪些重大事件？</a:t>
            </a:r>
            <a:endParaRPr lang="en-US" altLang="zh-CN" dirty="0" smtClean="0"/>
          </a:p>
          <a:p>
            <a:endParaRPr lang="zh-CN"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31</a:t>
            </a:fld>
            <a:endParaRPr 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备注</a:t>
            </a:r>
            <a:endParaRPr lang="zh-CN" altLang="en-US" dirty="0"/>
          </a:p>
        </p:txBody>
      </p:sp>
      <p:sp>
        <p:nvSpPr>
          <p:cNvPr id="3" name="Content Placeholder 2"/>
          <p:cNvSpPr>
            <a:spLocks noGrp="1"/>
          </p:cNvSpPr>
          <p:nvPr>
            <p:ph idx="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32</a:t>
            </a:fld>
            <a:endParaRPr 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lstStyle/>
          <a:p>
            <a:r>
              <a:rPr lang="zh-CN" altLang="en-US" dirty="0" smtClean="0"/>
              <a:t>工业病毒</a:t>
            </a:r>
            <a:endParaRPr lang="zh-CN" altLang="en-US" dirty="0"/>
          </a:p>
        </p:txBody>
      </p:sp>
      <p:sp>
        <p:nvSpPr>
          <p:cNvPr id="3" name="Content Placeholder 2"/>
          <p:cNvSpPr>
            <a:spLocks noGrp="1"/>
          </p:cNvSpPr>
          <p:nvPr>
            <p:ph idx="1"/>
          </p:nvPr>
        </p:nvSpPr>
        <p:spPr>
          <a:xfrm>
            <a:off x="457200" y="1219200"/>
            <a:ext cx="8229600" cy="4876800"/>
          </a:xfrm>
        </p:spPr>
        <p:txBody>
          <a:bodyPr>
            <a:normAutofit fontScale="85000" lnSpcReduction="10000"/>
          </a:bodyPr>
          <a:lstStyle/>
          <a:p>
            <a:r>
              <a:rPr lang="zh-CN" altLang="en-US" dirty="0" smtClean="0"/>
              <a:t>震网病毒，第一个直接破坏现实世界中工业基础设施的恶意代码，世界上首个网络“超级武器”（</a:t>
            </a:r>
            <a:r>
              <a:rPr lang="en-US" altLang="zh-CN" dirty="0" smtClean="0"/>
              <a:t>2010</a:t>
            </a:r>
            <a:r>
              <a:rPr lang="zh-CN" altLang="en-US" dirty="0" smtClean="0"/>
              <a:t>年</a:t>
            </a:r>
            <a:r>
              <a:rPr lang="en-US" altLang="zh-CN" dirty="0" smtClean="0"/>
              <a:t>6</a:t>
            </a:r>
            <a:r>
              <a:rPr lang="zh-CN" altLang="en-US" dirty="0" smtClean="0"/>
              <a:t>月首次发现）。</a:t>
            </a:r>
          </a:p>
          <a:p>
            <a:r>
              <a:rPr lang="zh-CN" altLang="en-US" dirty="0" smtClean="0"/>
              <a:t>突破工业专用局域网的物理限制，对西门子公司的数据采集与监控系统</a:t>
            </a:r>
            <a:r>
              <a:rPr lang="en-US" altLang="zh-CN" dirty="0" smtClean="0"/>
              <a:t>SIMATIC </a:t>
            </a:r>
            <a:r>
              <a:rPr lang="en-US" altLang="zh-CN" dirty="0" err="1" smtClean="0"/>
              <a:t>WinCC</a:t>
            </a:r>
            <a:r>
              <a:rPr lang="zh-CN" altLang="en-US" dirty="0" smtClean="0"/>
              <a:t>进行攻击。该系统在我国多个重要行业应用广泛，被用来进行钢铁、电力、能源、化工等重要行业的人机交互与监控。</a:t>
            </a:r>
          </a:p>
          <a:p>
            <a:r>
              <a:rPr lang="zh-CN" altLang="en-US" dirty="0" smtClean="0"/>
              <a:t>感染了全球超过</a:t>
            </a:r>
            <a:r>
              <a:rPr lang="en-US" altLang="zh-CN" dirty="0" smtClean="0"/>
              <a:t>45000</a:t>
            </a:r>
            <a:r>
              <a:rPr lang="zh-CN" altLang="en-US" dirty="0" smtClean="0"/>
              <a:t>个网络，伊朗遭到的攻击最为严重，</a:t>
            </a:r>
            <a:r>
              <a:rPr lang="en-US" altLang="zh-CN" dirty="0" smtClean="0"/>
              <a:t>60%</a:t>
            </a:r>
            <a:r>
              <a:rPr lang="zh-CN" altLang="en-US" dirty="0" smtClean="0"/>
              <a:t>的个人电脑感染了这种病毒。</a:t>
            </a:r>
          </a:p>
          <a:p>
            <a:r>
              <a:rPr lang="zh-CN" altLang="en-US" dirty="0" smtClean="0"/>
              <a:t>伊朗约</a:t>
            </a:r>
            <a:r>
              <a:rPr lang="en-US" altLang="zh-CN" dirty="0" smtClean="0"/>
              <a:t>20%</a:t>
            </a:r>
            <a:r>
              <a:rPr lang="zh-CN" altLang="en-US" dirty="0" smtClean="0"/>
              <a:t>的离心机因感染病毒而失灵甚至是完全报废。伊朗核武器计划也遭受挫折，西方专家预测伊朗造出核弹的时间也从一年后推迟到三年后。</a:t>
            </a:r>
          </a:p>
        </p:txBody>
      </p:sp>
      <p:sp>
        <p:nvSpPr>
          <p:cNvPr id="4" name="Slide Number Placeholder 3"/>
          <p:cNvSpPr>
            <a:spLocks noGrp="1"/>
          </p:cNvSpPr>
          <p:nvPr>
            <p:ph type="sldNum" sz="quarter" idx="12"/>
          </p:nvPr>
        </p:nvSpPr>
        <p:spPr/>
        <p:txBody>
          <a:bodyPr/>
          <a:lstStyle/>
          <a:p>
            <a:fld id="{B6F15528-21DE-4FAA-801E-634DDDAF4B2B}" type="slidenum">
              <a:rPr lang="en-US" smtClean="0"/>
              <a:pPr/>
              <a:t>33</a:t>
            </a:fld>
            <a:endParaRPr 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Flowchart: Alternate Process 5"/>
          <p:cNvSpPr/>
          <p:nvPr/>
        </p:nvSpPr>
        <p:spPr>
          <a:xfrm>
            <a:off x="685800" y="2819400"/>
            <a:ext cx="1905000" cy="4038600"/>
          </a:xfrm>
          <a:prstGeom prst="flowChartAlternateProcess">
            <a:avLst/>
          </a:prstGeom>
          <a:noFill/>
          <a:ln w="793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dirty="0"/>
          </a:p>
        </p:txBody>
      </p:sp>
      <p:pic>
        <p:nvPicPr>
          <p:cNvPr id="67587" name="Picture 3"/>
          <p:cNvPicPr>
            <a:picLocks noChangeAspect="1" noChangeArrowheads="1"/>
          </p:cNvPicPr>
          <p:nvPr/>
        </p:nvPicPr>
        <p:blipFill>
          <a:blip r:embed="rId3" cstate="print"/>
          <a:srcRect/>
          <a:stretch>
            <a:fillRect/>
          </a:stretch>
        </p:blipFill>
        <p:spPr bwMode="auto">
          <a:xfrm>
            <a:off x="838200" y="295275"/>
            <a:ext cx="7362825" cy="6562725"/>
          </a:xfrm>
          <a:prstGeom prst="rect">
            <a:avLst/>
          </a:prstGeom>
          <a:noFill/>
          <a:ln w="9525">
            <a:noFill/>
            <a:miter lim="800000"/>
            <a:headEnd/>
            <a:tailEnd/>
          </a:ln>
        </p:spPr>
      </p:pic>
      <p:sp>
        <p:nvSpPr>
          <p:cNvPr id="7" name="Flowchart: Alternate Process 6"/>
          <p:cNvSpPr/>
          <p:nvPr/>
        </p:nvSpPr>
        <p:spPr>
          <a:xfrm>
            <a:off x="4953000" y="2286000"/>
            <a:ext cx="3429000" cy="1524000"/>
          </a:xfrm>
          <a:prstGeom prst="flowChartAlternateProcess">
            <a:avLst/>
          </a:prstGeom>
          <a:noFill/>
          <a:ln w="793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Slide Number Placeholder 7"/>
          <p:cNvSpPr>
            <a:spLocks noGrp="1"/>
          </p:cNvSpPr>
          <p:nvPr>
            <p:ph type="sldNum" sz="quarter" idx="12"/>
          </p:nvPr>
        </p:nvSpPr>
        <p:spPr/>
        <p:txBody>
          <a:bodyPr/>
          <a:lstStyle/>
          <a:p>
            <a:fld id="{B6F15528-21DE-4FAA-801E-634DDDAF4B2B}" type="slidenum">
              <a:rPr lang="en-US" smtClean="0"/>
              <a:pPr/>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smtClean="0"/>
              <a:t>APT</a:t>
            </a:r>
            <a:r>
              <a:rPr lang="zh-CN" altLang="en-US" dirty="0" smtClean="0"/>
              <a:t>高级持续性威胁</a:t>
            </a:r>
            <a:endParaRPr lang="en-US" dirty="0"/>
          </a:p>
        </p:txBody>
      </p:sp>
      <p:sp>
        <p:nvSpPr>
          <p:cNvPr id="3" name="Content Placeholder 2"/>
          <p:cNvSpPr>
            <a:spLocks noGrp="1"/>
          </p:cNvSpPr>
          <p:nvPr>
            <p:ph idx="1"/>
          </p:nvPr>
        </p:nvSpPr>
        <p:spPr>
          <a:xfrm>
            <a:off x="0" y="1371600"/>
            <a:ext cx="8763000" cy="4525963"/>
          </a:xfrm>
        </p:spPr>
        <p:txBody>
          <a:bodyPr>
            <a:normAutofit lnSpcReduction="10000"/>
          </a:bodyPr>
          <a:lstStyle/>
          <a:p>
            <a:r>
              <a:rPr lang="zh-CN" altLang="en-US" sz="2400" dirty="0" smtClean="0"/>
              <a:t>从针对</a:t>
            </a:r>
            <a:r>
              <a:rPr lang="en-US" altLang="zh-CN" sz="2400" dirty="0" smtClean="0"/>
              <a:t>Google</a:t>
            </a:r>
            <a:r>
              <a:rPr lang="zh-CN" altLang="en-US" sz="2400" dirty="0" smtClean="0"/>
              <a:t>等公司的极光行动</a:t>
            </a:r>
            <a:r>
              <a:rPr lang="en-US" altLang="zh-CN" sz="2400" dirty="0" smtClean="0"/>
              <a:t>(2009</a:t>
            </a:r>
            <a:r>
              <a:rPr lang="zh-CN" altLang="en-US" sz="2400" dirty="0" smtClean="0"/>
              <a:t>年</a:t>
            </a:r>
            <a:r>
              <a:rPr lang="en-US" altLang="zh-CN" sz="2400" dirty="0" smtClean="0"/>
              <a:t>)</a:t>
            </a:r>
            <a:r>
              <a:rPr lang="zh-CN" altLang="en-US" sz="2400" dirty="0" smtClean="0"/>
              <a:t>、</a:t>
            </a:r>
            <a:r>
              <a:rPr lang="en-US" altLang="zh-CN" sz="2400" dirty="0" err="1" smtClean="0"/>
              <a:t>Stuxnet</a:t>
            </a:r>
            <a:r>
              <a:rPr lang="zh-CN" altLang="en-US" sz="2400" smtClean="0"/>
              <a:t>（震网）病</a:t>
            </a:r>
            <a:r>
              <a:rPr lang="zh-CN" altLang="en-US" sz="2400" dirty="0" smtClean="0"/>
              <a:t>毒攻击事件</a:t>
            </a:r>
            <a:r>
              <a:rPr lang="en-US" altLang="zh-CN" sz="2400" dirty="0" smtClean="0"/>
              <a:t>(2010</a:t>
            </a:r>
            <a:r>
              <a:rPr lang="zh-CN" altLang="en-US" sz="2400" dirty="0" smtClean="0"/>
              <a:t>年</a:t>
            </a:r>
            <a:r>
              <a:rPr lang="en-US" altLang="zh-CN" sz="2400" dirty="0" smtClean="0"/>
              <a:t>)</a:t>
            </a:r>
            <a:r>
              <a:rPr lang="zh-CN" altLang="en-US" sz="2400" dirty="0" smtClean="0"/>
              <a:t>到</a:t>
            </a:r>
            <a:r>
              <a:rPr lang="en-US" altLang="zh-CN" sz="2400" dirty="0" smtClean="0"/>
              <a:t>McAfee</a:t>
            </a:r>
            <a:r>
              <a:rPr lang="zh-CN" altLang="en-US" sz="2400" dirty="0" smtClean="0"/>
              <a:t>公司公布的针对西方能源公司的夜龙行动</a:t>
            </a:r>
            <a:r>
              <a:rPr lang="en-US" altLang="zh-CN" sz="2400" dirty="0" smtClean="0"/>
              <a:t>(2011)</a:t>
            </a:r>
            <a:r>
              <a:rPr lang="zh-CN" altLang="en-US" sz="2400" dirty="0" smtClean="0"/>
              <a:t>、</a:t>
            </a:r>
            <a:r>
              <a:rPr lang="en-US" altLang="zh-CN" sz="2400" dirty="0" smtClean="0"/>
              <a:t>RSA </a:t>
            </a:r>
            <a:r>
              <a:rPr lang="en-US" altLang="zh-CN" sz="2400" dirty="0" err="1" smtClean="0"/>
              <a:t>SecureID</a:t>
            </a:r>
            <a:r>
              <a:rPr lang="zh-CN" altLang="en-US" sz="2400" dirty="0" smtClean="0"/>
              <a:t>遭窃取事件</a:t>
            </a:r>
            <a:r>
              <a:rPr lang="en-US" altLang="zh-CN" sz="2400" dirty="0" smtClean="0"/>
              <a:t>(2011</a:t>
            </a:r>
            <a:r>
              <a:rPr lang="zh-CN" altLang="en-US" sz="2400" dirty="0" smtClean="0"/>
              <a:t>年</a:t>
            </a:r>
            <a:r>
              <a:rPr lang="en-US" altLang="zh-CN" sz="2400" dirty="0" smtClean="0"/>
              <a:t>)</a:t>
            </a:r>
            <a:r>
              <a:rPr lang="zh-CN" altLang="en-US" sz="2400" dirty="0" smtClean="0"/>
              <a:t>，以及近期针对韩国金融和政府机构的遭受的网络攻击</a:t>
            </a:r>
            <a:r>
              <a:rPr lang="en-US" altLang="zh-CN" sz="2400" dirty="0" smtClean="0"/>
              <a:t>(2013</a:t>
            </a:r>
            <a:r>
              <a:rPr lang="zh-CN" altLang="en-US" sz="2400" dirty="0" smtClean="0"/>
              <a:t>年</a:t>
            </a:r>
            <a:r>
              <a:rPr lang="en-US" altLang="zh-CN" sz="2400" dirty="0" smtClean="0"/>
              <a:t>)</a:t>
            </a:r>
            <a:r>
              <a:rPr lang="zh-CN" altLang="en-US" sz="2400" dirty="0" smtClean="0"/>
              <a:t>，</a:t>
            </a:r>
            <a:r>
              <a:rPr lang="en-US" altLang="zh-CN" sz="2400" dirty="0" smtClean="0"/>
              <a:t>APT</a:t>
            </a:r>
            <a:r>
              <a:rPr lang="zh-CN" altLang="en-US" sz="2400" dirty="0" smtClean="0"/>
              <a:t>攻击通常带有很强的商业或政治目的，以窃取具备商业价值的信息或破坏目标系统为目的。大型互联网服务机构（如</a:t>
            </a:r>
            <a:r>
              <a:rPr lang="en-US" altLang="zh-CN" sz="2400" dirty="0" smtClean="0"/>
              <a:t>Google</a:t>
            </a:r>
            <a:r>
              <a:rPr lang="zh-CN" altLang="en-US" sz="2400" dirty="0" smtClean="0"/>
              <a:t>、</a:t>
            </a:r>
            <a:r>
              <a:rPr lang="en-US" altLang="zh-CN" sz="2400" dirty="0" err="1" smtClean="0"/>
              <a:t>Facebook</a:t>
            </a:r>
            <a:r>
              <a:rPr lang="zh-CN" altLang="en-US" sz="2400" dirty="0" smtClean="0"/>
              <a:t>、亚马逊）、金融机构（银行、证券）、政府机构及基础工业机构（电力能源）是</a:t>
            </a:r>
            <a:r>
              <a:rPr lang="en-US" altLang="zh-CN" sz="2400" dirty="0" smtClean="0"/>
              <a:t>APT</a:t>
            </a:r>
            <a:r>
              <a:rPr lang="zh-CN" altLang="en-US" sz="2400" dirty="0" smtClean="0"/>
              <a:t>攻击的重灾区。</a:t>
            </a:r>
            <a:endParaRPr lang="en-US" sz="2400" dirty="0" smtClean="0"/>
          </a:p>
          <a:p>
            <a:endParaRPr lang="en-US" altLang="zh-CN" sz="2400" dirty="0" smtClean="0"/>
          </a:p>
          <a:p>
            <a:r>
              <a:rPr lang="en-US" altLang="zh-CN" sz="2400" dirty="0" smtClean="0"/>
              <a:t>APT(Advanced Persistent Threat)</a:t>
            </a:r>
            <a:r>
              <a:rPr lang="zh-CN" altLang="en-US" sz="2400" dirty="0" smtClean="0"/>
              <a:t>高级持续性威胁是指黑客针对特定目标以窃取核心资料为目的所发动的网络攻击和侵袭行为，这种行为往往经过长期的经营与策划并具备高度的隐蔽性，是一种蓄谋已久的“恶意商业间谍威胁”。</a:t>
            </a:r>
            <a:endParaRPr lang="en-US" altLang="zh-CN" sz="2400"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pPr/>
              <a:t>35</a:t>
            </a:fld>
            <a:endParaRPr lang="en-U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为什么安全问题如此严重</a:t>
            </a:r>
            <a:endParaRPr lang="en-US" dirty="0"/>
          </a:p>
        </p:txBody>
      </p:sp>
      <p:sp>
        <p:nvSpPr>
          <p:cNvPr id="3" name="Content Placeholder 2"/>
          <p:cNvSpPr>
            <a:spLocks noGrp="1"/>
          </p:cNvSpPr>
          <p:nvPr>
            <p:ph idx="1"/>
          </p:nvPr>
        </p:nvSpPr>
        <p:spPr/>
        <p:txBody>
          <a:bodyPr/>
          <a:lstStyle/>
          <a:p>
            <a:r>
              <a:rPr lang="zh-CN" altLang="en-US" dirty="0" smtClean="0"/>
              <a:t>太多的软件漏洞（以及容易受骗的用户）</a:t>
            </a:r>
            <a:endParaRPr lang="en-US" altLang="zh-CN" dirty="0" smtClean="0"/>
          </a:p>
          <a:p>
            <a:endParaRPr lang="en-US" altLang="zh-CN" dirty="0" smtClean="0"/>
          </a:p>
          <a:p>
            <a:r>
              <a:rPr lang="zh-CN" altLang="en-US" dirty="0" smtClean="0"/>
              <a:t>可以从发现和探测脆弱点来牟利，无论“卖</a:t>
            </a:r>
            <a:r>
              <a:rPr lang="en-US" altLang="zh-CN" dirty="0" smtClean="0"/>
              <a:t>”</a:t>
            </a:r>
            <a:r>
              <a:rPr lang="zh-CN" altLang="en-US" dirty="0" smtClean="0"/>
              <a:t>给谁</a:t>
            </a:r>
            <a:r>
              <a:rPr lang="en-US" altLang="zh-CN" dirty="0" smtClean="0"/>
              <a:t>?</a:t>
            </a:r>
          </a:p>
          <a:p>
            <a:endParaRPr lang="en-US" dirty="0"/>
          </a:p>
        </p:txBody>
      </p:sp>
      <p:pic>
        <p:nvPicPr>
          <p:cNvPr id="1027" name="Picture 3"/>
          <p:cNvPicPr>
            <a:picLocks noChangeAspect="1" noChangeArrowheads="1"/>
          </p:cNvPicPr>
          <p:nvPr/>
        </p:nvPicPr>
        <p:blipFill>
          <a:blip r:embed="rId2" cstate="print"/>
          <a:srcRect/>
          <a:stretch>
            <a:fillRect/>
          </a:stretch>
        </p:blipFill>
        <p:spPr bwMode="auto">
          <a:xfrm>
            <a:off x="19050" y="3886200"/>
            <a:ext cx="9124950" cy="2066925"/>
          </a:xfrm>
          <a:prstGeom prst="rect">
            <a:avLst/>
          </a:prstGeom>
          <a:noFill/>
          <a:ln w="9525">
            <a:noFill/>
            <a:miter lim="800000"/>
            <a:headEnd/>
            <a:tailEnd/>
          </a:ln>
        </p:spPr>
      </p:pic>
      <p:pic>
        <p:nvPicPr>
          <p:cNvPr id="1028" name="Picture 4"/>
          <p:cNvPicPr>
            <a:picLocks noChangeAspect="1" noChangeArrowheads="1"/>
          </p:cNvPicPr>
          <p:nvPr/>
        </p:nvPicPr>
        <p:blipFill>
          <a:blip r:embed="rId3" cstate="print"/>
          <a:srcRect/>
          <a:stretch>
            <a:fillRect/>
          </a:stretch>
        </p:blipFill>
        <p:spPr bwMode="auto">
          <a:xfrm>
            <a:off x="381000" y="6248400"/>
            <a:ext cx="8401050" cy="247650"/>
          </a:xfrm>
          <a:prstGeom prst="rect">
            <a:avLst/>
          </a:prstGeom>
          <a:noFill/>
          <a:ln w="9525">
            <a:noFill/>
            <a:miter lim="800000"/>
            <a:headEnd/>
            <a:tailEnd/>
          </a:ln>
        </p:spPr>
      </p:pic>
      <p:sp>
        <p:nvSpPr>
          <p:cNvPr id="6" name="Slide Number Placeholder 5"/>
          <p:cNvSpPr>
            <a:spLocks noGrp="1"/>
          </p:cNvSpPr>
          <p:nvPr>
            <p:ph type="sldNum" sz="quarter" idx="12"/>
          </p:nvPr>
        </p:nvSpPr>
        <p:spPr/>
        <p:txBody>
          <a:bodyPr/>
          <a:lstStyle/>
          <a:p>
            <a:fld id="{B6F15528-21DE-4FAA-801E-634DDDAF4B2B}" type="slidenum">
              <a:rPr lang="en-US" smtClean="0"/>
              <a:pPr/>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zh-CN" altLang="en-US"/>
          </a:p>
        </p:txBody>
      </p:sp>
      <p:sp>
        <p:nvSpPr>
          <p:cNvPr id="3" name="Content Placeholder 2"/>
          <p:cNvSpPr>
            <a:spLocks noGrp="1"/>
          </p:cNvSpPr>
          <p:nvPr>
            <p:ph idx="1"/>
          </p:nvPr>
        </p:nvSpPr>
        <p:spPr/>
        <p:txBody>
          <a:bodyPr/>
          <a:lstStyle/>
          <a:p>
            <a:endParaRPr lang="zh-CN" alt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37</a:t>
            </a:fld>
            <a:endParaRPr lang="en-US" dirty="0"/>
          </a:p>
        </p:txBody>
      </p:sp>
      <p:pic>
        <p:nvPicPr>
          <p:cNvPr id="51202" name="Picture 2"/>
          <p:cNvPicPr>
            <a:picLocks noChangeAspect="1" noChangeArrowheads="1"/>
          </p:cNvPicPr>
          <p:nvPr/>
        </p:nvPicPr>
        <p:blipFill>
          <a:blip r:embed="rId2" cstate="print"/>
          <a:srcRect/>
          <a:stretch>
            <a:fillRect/>
          </a:stretch>
        </p:blipFill>
        <p:spPr bwMode="auto">
          <a:xfrm>
            <a:off x="2133599" y="152400"/>
            <a:ext cx="5177347" cy="6705600"/>
          </a:xfrm>
          <a:prstGeom prst="rect">
            <a:avLst/>
          </a:prstGeom>
          <a:noFill/>
          <a:ln w="9525">
            <a:noFill/>
            <a:miter lim="800000"/>
            <a:headEnd/>
            <a:tailEnd/>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zh-CN" altLang="en-US" dirty="0" smtClean="0"/>
              <a:t>网络安全模型</a:t>
            </a:r>
          </a:p>
        </p:txBody>
      </p:sp>
      <p:sp>
        <p:nvSpPr>
          <p:cNvPr id="23555" name="Rectangle 3"/>
          <p:cNvSpPr>
            <a:spLocks noGrp="1" noChangeArrowheads="1"/>
          </p:cNvSpPr>
          <p:nvPr>
            <p:ph type="body" idx="1"/>
          </p:nvPr>
        </p:nvSpPr>
        <p:spPr/>
        <p:txBody>
          <a:bodyPr>
            <a:normAutofit/>
          </a:bodyPr>
          <a:lstStyle/>
          <a:p>
            <a:r>
              <a:rPr lang="zh-CN" altLang="en-US" sz="2800" dirty="0" smtClean="0"/>
              <a:t>要素（</a:t>
            </a:r>
            <a:r>
              <a:rPr lang="en-US" altLang="zh-CN" sz="2800" dirty="0" smtClean="0"/>
              <a:t>1</a:t>
            </a:r>
            <a:r>
              <a:rPr lang="zh-CN" altLang="en-US" sz="2800" dirty="0" smtClean="0"/>
              <a:t>）安全变换（加密等）</a:t>
            </a:r>
            <a:endParaRPr lang="en-US" altLang="zh-CN" sz="2800" dirty="0" smtClean="0"/>
          </a:p>
          <a:p>
            <a:pPr>
              <a:buFontTx/>
              <a:buNone/>
            </a:pPr>
            <a:r>
              <a:rPr lang="en-US" altLang="zh-CN" sz="2800" dirty="0" smtClean="0"/>
              <a:t>		</a:t>
            </a:r>
            <a:r>
              <a:rPr lang="zh-CN" altLang="en-US" sz="2800" dirty="0" smtClean="0"/>
              <a:t>  （</a:t>
            </a:r>
            <a:r>
              <a:rPr lang="en-US" altLang="zh-CN" sz="2800" dirty="0" smtClean="0"/>
              <a:t>2</a:t>
            </a:r>
            <a:r>
              <a:rPr lang="zh-CN" altLang="en-US" sz="2800" dirty="0" smtClean="0"/>
              <a:t>）共享秘密（密钥等）</a:t>
            </a:r>
            <a:endParaRPr lang="en-US" altLang="zh-CN" sz="2800" dirty="0" smtClean="0"/>
          </a:p>
        </p:txBody>
      </p:sp>
      <p:pic>
        <p:nvPicPr>
          <p:cNvPr id="23556" name="Picture 3"/>
          <p:cNvPicPr>
            <a:picLocks noChangeAspect="1" noChangeArrowheads="1"/>
          </p:cNvPicPr>
          <p:nvPr/>
        </p:nvPicPr>
        <p:blipFill>
          <a:blip r:embed="rId3" cstate="print"/>
          <a:srcRect/>
          <a:stretch>
            <a:fillRect/>
          </a:stretch>
        </p:blipFill>
        <p:spPr bwMode="auto">
          <a:xfrm>
            <a:off x="1219200" y="2816225"/>
            <a:ext cx="6705600" cy="3629025"/>
          </a:xfrm>
          <a:prstGeom prst="rect">
            <a:avLst/>
          </a:prstGeom>
          <a:noFill/>
          <a:ln w="9525">
            <a:noFill/>
            <a:miter lim="800000"/>
            <a:headEnd/>
            <a:tailEnd/>
          </a:ln>
        </p:spPr>
      </p:pic>
      <p:pic>
        <p:nvPicPr>
          <p:cNvPr id="23558" name="Picture 6" descr="Snap8"/>
          <p:cNvPicPr>
            <a:picLocks noChangeAspect="1" noChangeArrowheads="1"/>
          </p:cNvPicPr>
          <p:nvPr/>
        </p:nvPicPr>
        <p:blipFill>
          <a:blip r:embed="rId4" cstate="print"/>
          <a:srcRect/>
          <a:stretch>
            <a:fillRect/>
          </a:stretch>
        </p:blipFill>
        <p:spPr bwMode="auto">
          <a:xfrm>
            <a:off x="381000" y="2743200"/>
            <a:ext cx="8458200" cy="3714750"/>
          </a:xfrm>
          <a:prstGeom prst="rect">
            <a:avLst/>
          </a:prstGeom>
          <a:noFill/>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zh-CN" altLang="en-US" smtClean="0"/>
              <a:t>网络访问安全模型</a:t>
            </a:r>
          </a:p>
        </p:txBody>
      </p:sp>
      <p:sp>
        <p:nvSpPr>
          <p:cNvPr id="24579" name="Rectangle 3"/>
          <p:cNvSpPr>
            <a:spLocks noGrp="1" noChangeArrowheads="1"/>
          </p:cNvSpPr>
          <p:nvPr>
            <p:ph type="body" idx="1"/>
          </p:nvPr>
        </p:nvSpPr>
        <p:spPr/>
        <p:txBody>
          <a:bodyPr>
            <a:normAutofit/>
          </a:bodyPr>
          <a:lstStyle/>
          <a:p>
            <a:r>
              <a:rPr lang="zh-CN" altLang="en-US" sz="2800" dirty="0" smtClean="0"/>
              <a:t>两种体现形式</a:t>
            </a:r>
            <a:r>
              <a:rPr lang="en-US" altLang="zh-CN" sz="2800" dirty="0" smtClean="0"/>
              <a:t>		          </a:t>
            </a:r>
            <a:r>
              <a:rPr lang="zh-CN" altLang="en-US" sz="2800" dirty="0" smtClean="0"/>
              <a:t>对应的机制</a:t>
            </a:r>
            <a:endParaRPr lang="en-US" altLang="zh-CN" sz="2800" dirty="0" smtClean="0"/>
          </a:p>
          <a:p>
            <a:pPr>
              <a:buFontTx/>
              <a:buNone/>
            </a:pPr>
            <a:r>
              <a:rPr lang="en-US" altLang="zh-CN" sz="2800" dirty="0" smtClean="0"/>
              <a:t>	</a:t>
            </a:r>
            <a:r>
              <a:rPr lang="zh-CN" altLang="en-US" sz="2800" dirty="0" smtClean="0"/>
              <a:t>（</a:t>
            </a:r>
            <a:r>
              <a:rPr lang="en-US" altLang="zh-CN" sz="2800" dirty="0" smtClean="0"/>
              <a:t>1</a:t>
            </a:r>
            <a:r>
              <a:rPr lang="zh-CN" altLang="en-US" sz="2800" dirty="0" smtClean="0"/>
              <a:t>）黑客</a:t>
            </a:r>
            <a:r>
              <a:rPr lang="en-US" altLang="zh-CN" sz="2800" dirty="0" smtClean="0"/>
              <a:t>			</a:t>
            </a:r>
            <a:r>
              <a:rPr lang="zh-CN" altLang="en-US" sz="2800" dirty="0" smtClean="0"/>
              <a:t>（</a:t>
            </a:r>
            <a:r>
              <a:rPr lang="en-US" altLang="zh-CN" sz="2800" dirty="0" smtClean="0"/>
              <a:t>1</a:t>
            </a:r>
            <a:r>
              <a:rPr lang="zh-CN" altLang="en-US" sz="2800" dirty="0" smtClean="0"/>
              <a:t>）门卫</a:t>
            </a:r>
            <a:endParaRPr lang="en-US" altLang="zh-CN" sz="2800" dirty="0" smtClean="0"/>
          </a:p>
          <a:p>
            <a:pPr>
              <a:buFontTx/>
              <a:buNone/>
            </a:pPr>
            <a:r>
              <a:rPr lang="en-US" altLang="zh-CN" sz="2800" dirty="0" smtClean="0"/>
              <a:t>	</a:t>
            </a:r>
            <a:r>
              <a:rPr lang="zh-CN" altLang="en-US" sz="2800" dirty="0" smtClean="0"/>
              <a:t>（</a:t>
            </a:r>
            <a:r>
              <a:rPr lang="en-US" altLang="zh-CN" sz="2800" dirty="0" smtClean="0"/>
              <a:t>2</a:t>
            </a:r>
            <a:r>
              <a:rPr lang="zh-CN" altLang="en-US" sz="2800" dirty="0" smtClean="0"/>
              <a:t>）病毒等恶意代码</a:t>
            </a:r>
            <a:r>
              <a:rPr lang="en-US" altLang="zh-CN" sz="2800" dirty="0" smtClean="0"/>
              <a:t>	</a:t>
            </a:r>
            <a:r>
              <a:rPr lang="zh-CN" altLang="en-US" sz="2800" dirty="0" smtClean="0"/>
              <a:t>（</a:t>
            </a:r>
            <a:r>
              <a:rPr lang="en-US" altLang="zh-CN" sz="2800" dirty="0" smtClean="0"/>
              <a:t>2</a:t>
            </a:r>
            <a:r>
              <a:rPr lang="zh-CN" altLang="en-US" sz="2800" dirty="0" smtClean="0"/>
              <a:t>）监控程序</a:t>
            </a:r>
            <a:endParaRPr lang="en-US" altLang="zh-CN" sz="2800" dirty="0" smtClean="0"/>
          </a:p>
        </p:txBody>
      </p:sp>
      <p:pic>
        <p:nvPicPr>
          <p:cNvPr id="24580" name="Picture 3"/>
          <p:cNvPicPr>
            <a:picLocks noChangeAspect="1" noChangeArrowheads="1"/>
          </p:cNvPicPr>
          <p:nvPr/>
        </p:nvPicPr>
        <p:blipFill>
          <a:blip r:embed="rId3" cstate="print"/>
          <a:srcRect/>
          <a:stretch>
            <a:fillRect/>
          </a:stretch>
        </p:blipFill>
        <p:spPr bwMode="auto">
          <a:xfrm>
            <a:off x="1752600" y="3352800"/>
            <a:ext cx="5768975" cy="3173413"/>
          </a:xfrm>
          <a:prstGeom prst="rect">
            <a:avLst/>
          </a:prstGeom>
          <a:noFill/>
          <a:ln w="9525">
            <a:noFill/>
            <a:miter lim="800000"/>
            <a:headEnd/>
            <a:tailEnd/>
          </a:ln>
        </p:spPr>
      </p:pic>
      <p:pic>
        <p:nvPicPr>
          <p:cNvPr id="24583" name="Picture 7" descr="Snap9"/>
          <p:cNvPicPr>
            <a:picLocks noChangeAspect="1" noChangeArrowheads="1"/>
          </p:cNvPicPr>
          <p:nvPr/>
        </p:nvPicPr>
        <p:blipFill>
          <a:blip r:embed="rId4" cstate="print"/>
          <a:srcRect/>
          <a:stretch>
            <a:fillRect/>
          </a:stretch>
        </p:blipFill>
        <p:spPr bwMode="auto">
          <a:xfrm>
            <a:off x="304800" y="3200400"/>
            <a:ext cx="8610600" cy="3365500"/>
          </a:xfrm>
          <a:prstGeom prst="rect">
            <a:avLst/>
          </a:prstGeom>
          <a:noFill/>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dirty="0" smtClean="0"/>
              <a:t>“没有网络安全就没有国家安全”</a:t>
            </a:r>
            <a:endParaRPr lang="zh-CN" altLang="en-US" dirty="0"/>
          </a:p>
        </p:txBody>
      </p:sp>
      <p:sp>
        <p:nvSpPr>
          <p:cNvPr id="3" name="Content Placeholder 2"/>
          <p:cNvSpPr>
            <a:spLocks noGrp="1"/>
          </p:cNvSpPr>
          <p:nvPr>
            <p:ph idx="1"/>
          </p:nvPr>
        </p:nvSpPr>
        <p:spPr/>
        <p:txBody>
          <a:bodyPr/>
          <a:lstStyle/>
          <a:p>
            <a:r>
              <a:rPr lang="zh-CN" altLang="en-US" dirty="0" smtClean="0"/>
              <a:t>大安全时代，网络安全不仅是网络本身的安全，还涉及个人、社会和国家安全！</a:t>
            </a:r>
            <a:endParaRPr lang="en-US" altLang="zh-CN" dirty="0" smtClean="0"/>
          </a:p>
          <a:p>
            <a:r>
              <a:rPr lang="en-US" altLang="zh-CN" dirty="0" smtClean="0"/>
              <a:t>2014</a:t>
            </a:r>
            <a:r>
              <a:rPr lang="zh-CN" altLang="en-US" dirty="0" smtClean="0"/>
              <a:t>年</a:t>
            </a:r>
            <a:r>
              <a:rPr lang="en-US" altLang="zh-CN" dirty="0" smtClean="0"/>
              <a:t>2</a:t>
            </a:r>
            <a:r>
              <a:rPr lang="zh-CN" altLang="en-US" dirty="0" smtClean="0"/>
              <a:t>月</a:t>
            </a:r>
            <a:r>
              <a:rPr lang="en-US" altLang="zh-CN" dirty="0" smtClean="0"/>
              <a:t>27</a:t>
            </a:r>
            <a:r>
              <a:rPr lang="zh-CN" altLang="en-US" dirty="0" smtClean="0"/>
              <a:t>日，中央网络安全和信息化领导小组成立。</a:t>
            </a:r>
            <a:endParaRPr lang="en-US" altLang="zh-CN" dirty="0" smtClean="0"/>
          </a:p>
          <a:p>
            <a:r>
              <a:rPr lang="en-US" altLang="zh-CN" dirty="0" smtClean="0"/>
              <a:t>2018</a:t>
            </a:r>
            <a:r>
              <a:rPr lang="zh-CN" altLang="en-US" dirty="0" smtClean="0"/>
              <a:t>年</a:t>
            </a:r>
            <a:r>
              <a:rPr lang="en-US" altLang="zh-CN" dirty="0" smtClean="0"/>
              <a:t>3</a:t>
            </a:r>
            <a:r>
              <a:rPr lang="zh-CN" altLang="en-US" dirty="0" smtClean="0"/>
              <a:t>月，中国共产党中央网络安全和信息化委员会成立。</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现代密码学理论、技术与应用 </a:t>
            </a:r>
          </a:p>
        </p:txBody>
      </p:sp>
      <p:sp>
        <p:nvSpPr>
          <p:cNvPr id="3" name="Content Placeholder 2"/>
          <p:cNvSpPr>
            <a:spLocks noGrp="1"/>
          </p:cNvSpPr>
          <p:nvPr>
            <p:ph idx="1"/>
          </p:nvPr>
        </p:nvSpPr>
        <p:spPr/>
        <p:txBody>
          <a:bodyPr/>
          <a:lstStyle/>
          <a:p>
            <a:endParaRPr lang="zh-CN" altLang="en-US" dirty="0"/>
          </a:p>
        </p:txBody>
      </p:sp>
      <p:pic>
        <p:nvPicPr>
          <p:cNvPr id="14338" name="Picture 2"/>
          <p:cNvPicPr>
            <a:picLocks noChangeAspect="1" noChangeArrowheads="1"/>
          </p:cNvPicPr>
          <p:nvPr/>
        </p:nvPicPr>
        <p:blipFill>
          <a:blip r:embed="rId2" cstate="print"/>
          <a:srcRect/>
          <a:stretch>
            <a:fillRect/>
          </a:stretch>
        </p:blipFill>
        <p:spPr bwMode="auto">
          <a:xfrm>
            <a:off x="0" y="1268759"/>
            <a:ext cx="9144000" cy="4946431"/>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672"/>
            <a:ext cx="7365504" cy="1008112"/>
          </a:xfrm>
        </p:spPr>
        <p:txBody>
          <a:bodyPr>
            <a:normAutofit fontScale="90000"/>
          </a:bodyPr>
          <a:lstStyle/>
          <a:p>
            <a:pPr algn="l"/>
            <a:r>
              <a:rPr lang="en-US" altLang="zh-CN" dirty="0" err="1" smtClean="0"/>
              <a:t>WiFi</a:t>
            </a:r>
            <a:r>
              <a:rPr lang="en-US" altLang="zh-CN" dirty="0" smtClean="0"/>
              <a:t> WAP2</a:t>
            </a:r>
            <a:r>
              <a:rPr lang="zh-CN" altLang="en-US" dirty="0" smtClean="0"/>
              <a:t>协议漏洞 </a:t>
            </a:r>
            <a:r>
              <a:rPr lang="en-US" altLang="zh-CN" dirty="0" smtClean="0"/>
              <a:t>2017</a:t>
            </a:r>
            <a:r>
              <a:rPr lang="zh-CN" altLang="en-US" dirty="0" smtClean="0"/>
              <a:t>年</a:t>
            </a:r>
            <a:r>
              <a:rPr lang="en-US" altLang="zh-CN" dirty="0" smtClean="0"/>
              <a:t>10</a:t>
            </a:r>
            <a:r>
              <a:rPr lang="zh-CN" altLang="en-US" dirty="0" smtClean="0"/>
              <a:t>月</a:t>
            </a:r>
            <a:endParaRPr lang="zh-CN" altLang="en-US" dirty="0"/>
          </a:p>
        </p:txBody>
      </p:sp>
      <p:sp>
        <p:nvSpPr>
          <p:cNvPr id="3" name="Content Placeholder 2"/>
          <p:cNvSpPr>
            <a:spLocks noGrp="1"/>
          </p:cNvSpPr>
          <p:nvPr>
            <p:ph idx="1"/>
          </p:nvPr>
        </p:nvSpPr>
        <p:spPr>
          <a:xfrm>
            <a:off x="457200" y="1447800"/>
            <a:ext cx="8229600" cy="4525963"/>
          </a:xfrm>
        </p:spPr>
        <p:txBody>
          <a:bodyPr>
            <a:normAutofit/>
          </a:bodyPr>
          <a:lstStyle/>
          <a:p>
            <a:r>
              <a:rPr lang="en-US" altLang="zh-CN" sz="2800" dirty="0" smtClean="0"/>
              <a:t>KRACK</a:t>
            </a:r>
            <a:r>
              <a:rPr lang="zh-CN" altLang="en-US" sz="2800" dirty="0" smtClean="0"/>
              <a:t>：</a:t>
            </a:r>
            <a:r>
              <a:rPr lang="en-US" altLang="zh-CN" sz="2800" dirty="0" smtClean="0"/>
              <a:t>Key Reinstallation </a:t>
            </a:r>
            <a:r>
              <a:rPr lang="en-US" altLang="zh-CN" sz="2800" dirty="0" err="1" smtClean="0"/>
              <a:t>AttaCKs</a:t>
            </a:r>
            <a:endParaRPr lang="en-US" altLang="zh-CN" sz="2800" dirty="0" smtClean="0"/>
          </a:p>
          <a:p>
            <a:r>
              <a:rPr lang="zh-CN" altLang="en-US" sz="2800" b="1" dirty="0" smtClean="0"/>
              <a:t>几乎所有的 </a:t>
            </a:r>
            <a:r>
              <a:rPr lang="en-US" altLang="zh-CN" sz="2800" b="1" dirty="0" err="1" smtClean="0"/>
              <a:t>WiFi</a:t>
            </a:r>
            <a:r>
              <a:rPr lang="en-US" altLang="zh-CN" sz="2800" b="1" dirty="0" smtClean="0"/>
              <a:t> </a:t>
            </a:r>
            <a:r>
              <a:rPr lang="zh-CN" altLang="en-US" sz="2800" b="1" dirty="0" smtClean="0"/>
              <a:t>设备都会受到影响</a:t>
            </a:r>
          </a:p>
          <a:p>
            <a:endParaRPr lang="zh-CN" altLang="en-US" sz="2800" dirty="0"/>
          </a:p>
        </p:txBody>
      </p:sp>
      <p:pic>
        <p:nvPicPr>
          <p:cNvPr id="2050" name="Picture 2"/>
          <p:cNvPicPr>
            <a:picLocks noChangeAspect="1" noChangeArrowheads="1"/>
          </p:cNvPicPr>
          <p:nvPr/>
        </p:nvPicPr>
        <p:blipFill>
          <a:blip r:embed="rId2" cstate="print"/>
          <a:srcRect/>
          <a:stretch>
            <a:fillRect/>
          </a:stretch>
        </p:blipFill>
        <p:spPr bwMode="auto">
          <a:xfrm>
            <a:off x="7195548" y="188640"/>
            <a:ext cx="1948452" cy="2016224"/>
          </a:xfrm>
          <a:prstGeom prst="rect">
            <a:avLst/>
          </a:prstGeom>
          <a:noFill/>
          <a:ln w="9525">
            <a:noFill/>
            <a:miter lim="800000"/>
            <a:headEnd/>
            <a:tailEnd/>
          </a:ln>
        </p:spPr>
      </p:pic>
      <p:pic>
        <p:nvPicPr>
          <p:cNvPr id="2052" name="Picture 4"/>
          <p:cNvPicPr>
            <a:picLocks noChangeAspect="1" noChangeArrowheads="1"/>
          </p:cNvPicPr>
          <p:nvPr/>
        </p:nvPicPr>
        <p:blipFill>
          <a:blip r:embed="rId3" cstate="print"/>
          <a:srcRect/>
          <a:stretch>
            <a:fillRect/>
          </a:stretch>
        </p:blipFill>
        <p:spPr bwMode="auto">
          <a:xfrm>
            <a:off x="0" y="2636912"/>
            <a:ext cx="9034197" cy="1944216"/>
          </a:xfrm>
          <a:prstGeom prst="rect">
            <a:avLst/>
          </a:prstGeom>
          <a:noFill/>
          <a:ln w="9525">
            <a:noFill/>
            <a:miter lim="800000"/>
            <a:headEnd/>
            <a:tailEnd/>
          </a:ln>
        </p:spPr>
      </p:pic>
      <p:pic>
        <p:nvPicPr>
          <p:cNvPr id="2053" name="Picture 5"/>
          <p:cNvPicPr>
            <a:picLocks noChangeAspect="1" noChangeArrowheads="1"/>
          </p:cNvPicPr>
          <p:nvPr/>
        </p:nvPicPr>
        <p:blipFill>
          <a:blip r:embed="rId4" cstate="print"/>
          <a:srcRect/>
          <a:stretch>
            <a:fillRect/>
          </a:stretch>
        </p:blipFill>
        <p:spPr bwMode="auto">
          <a:xfrm>
            <a:off x="0" y="4725144"/>
            <a:ext cx="9143999" cy="356909"/>
          </a:xfrm>
          <a:prstGeom prst="rect">
            <a:avLst/>
          </a:prstGeom>
          <a:noFill/>
          <a:ln w="9525">
            <a:noFill/>
            <a:miter lim="800000"/>
            <a:headEnd/>
            <a:tailEnd/>
          </a:ln>
        </p:spPr>
      </p:pic>
      <p:sp>
        <p:nvSpPr>
          <p:cNvPr id="8" name="Rectangle 7"/>
          <p:cNvSpPr/>
          <p:nvPr/>
        </p:nvSpPr>
        <p:spPr>
          <a:xfrm>
            <a:off x="0" y="5157192"/>
            <a:ext cx="8892480" cy="1200329"/>
          </a:xfrm>
          <a:prstGeom prst="rect">
            <a:avLst/>
          </a:prstGeom>
        </p:spPr>
        <p:txBody>
          <a:bodyPr wrap="square">
            <a:spAutoFit/>
          </a:bodyPr>
          <a:lstStyle/>
          <a:p>
            <a:r>
              <a:rPr lang="zh-CN" altLang="en-US" sz="2400" dirty="0" smtClean="0"/>
              <a:t>为了保护无线安全，许多 </a:t>
            </a:r>
            <a:r>
              <a:rPr lang="en-US" altLang="zh-CN" sz="2400" dirty="0" err="1" smtClean="0"/>
              <a:t>WiFi</a:t>
            </a:r>
            <a:r>
              <a:rPr lang="en-US" altLang="zh-CN" sz="2400" dirty="0" smtClean="0"/>
              <a:t> </a:t>
            </a:r>
            <a:r>
              <a:rPr lang="zh-CN" altLang="en-US" sz="2400" dirty="0" smtClean="0"/>
              <a:t>产品供应商都为其产品发布了 最新的固件更新和驱动程序。</a:t>
            </a:r>
            <a:r>
              <a:rPr lang="zh-CN" altLang="en-US" sz="2400" b="1" dirty="0" smtClean="0"/>
              <a:t>更新！更新！及时更新</a:t>
            </a:r>
            <a:endParaRPr lang="en-US" altLang="zh-CN" sz="2400" b="1" dirty="0" smtClean="0"/>
          </a:p>
          <a:p>
            <a:r>
              <a:rPr lang="zh-CN" altLang="en-US" sz="2400" dirty="0" smtClean="0"/>
              <a:t>前提：攻击者需要无线网络信号覆盖范围内才可以实施攻击。</a:t>
            </a:r>
            <a:endParaRPr lang="zh-CN" altLang="en-US" sz="2400" dirty="0"/>
          </a:p>
        </p:txBody>
      </p:sp>
      <p:sp>
        <p:nvSpPr>
          <p:cNvPr id="9" name="TextBox 8"/>
          <p:cNvSpPr txBox="1"/>
          <p:nvPr/>
        </p:nvSpPr>
        <p:spPr>
          <a:xfrm>
            <a:off x="0" y="0"/>
            <a:ext cx="5832648" cy="461665"/>
          </a:xfrm>
          <a:prstGeom prst="rect">
            <a:avLst/>
          </a:prstGeom>
          <a:noFill/>
        </p:spPr>
        <p:txBody>
          <a:bodyPr wrap="square" rtlCol="0">
            <a:spAutoFit/>
          </a:bodyPr>
          <a:lstStyle/>
          <a:p>
            <a:r>
              <a:rPr lang="zh-CN" altLang="en-US" sz="2400" dirty="0" smtClean="0">
                <a:solidFill>
                  <a:srgbClr val="FF0000"/>
                </a:solidFill>
              </a:rPr>
              <a:t>网络安全威胁之协议漏洞 </a:t>
            </a:r>
            <a:r>
              <a:rPr lang="en-US" altLang="zh-CN" sz="2400" dirty="0" smtClean="0">
                <a:solidFill>
                  <a:srgbClr val="FF0000"/>
                </a:solidFill>
              </a:rPr>
              <a:t>-- </a:t>
            </a:r>
            <a:r>
              <a:rPr lang="zh-CN" altLang="en-US" sz="2400" dirty="0" smtClean="0">
                <a:solidFill>
                  <a:srgbClr val="FF0000"/>
                </a:solidFill>
              </a:rPr>
              <a:t>信息泄露</a:t>
            </a:r>
            <a:endParaRPr lang="zh-CN" altLang="en-US" sz="2400" dirty="0">
              <a:solidFill>
                <a:srgbClr val="FF000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zh-CN" altLang="en-US" sz="4000" dirty="0" smtClean="0"/>
              <a:t>主要内容</a:t>
            </a:r>
            <a:endParaRPr lang="zh-CN" altLang="en-US" sz="4000" dirty="0"/>
          </a:p>
        </p:txBody>
      </p:sp>
      <p:sp>
        <p:nvSpPr>
          <p:cNvPr id="3" name="Content Placeholder 2"/>
          <p:cNvSpPr>
            <a:spLocks noGrp="1"/>
          </p:cNvSpPr>
          <p:nvPr>
            <p:ph idx="1"/>
          </p:nvPr>
        </p:nvSpPr>
        <p:spPr>
          <a:xfrm>
            <a:off x="467544" y="1268760"/>
            <a:ext cx="8229600" cy="4525963"/>
          </a:xfrm>
        </p:spPr>
        <p:txBody>
          <a:bodyPr>
            <a:normAutofit/>
          </a:bodyPr>
          <a:lstStyle/>
          <a:p>
            <a:r>
              <a:rPr lang="zh-CN" altLang="en-US" dirty="0" smtClean="0"/>
              <a:t>为什么安全问题被重视</a:t>
            </a:r>
            <a:endParaRPr lang="en-US" altLang="zh-CN" dirty="0" smtClean="0"/>
          </a:p>
          <a:p>
            <a:r>
              <a:rPr lang="zh-CN" altLang="en-US" dirty="0" smtClean="0">
                <a:solidFill>
                  <a:srgbClr val="FF0000"/>
                </a:solidFill>
              </a:rPr>
              <a:t>安全的概念及基本目标</a:t>
            </a:r>
            <a:endParaRPr lang="en-US" altLang="zh-CN" dirty="0" smtClean="0">
              <a:solidFill>
                <a:srgbClr val="FF0000"/>
              </a:solidFill>
            </a:endParaRPr>
          </a:p>
          <a:p>
            <a:r>
              <a:rPr lang="en-US" altLang="zh-CN" dirty="0" smtClean="0"/>
              <a:t>X.800</a:t>
            </a:r>
            <a:r>
              <a:rPr lang="zh-CN" altLang="en-US" dirty="0" smtClean="0"/>
              <a:t>框架：攻击（安全威胁）、安全机制（安全的实现）与安全服务</a:t>
            </a:r>
            <a:endParaRPr lang="en-US" altLang="zh-CN" dirty="0" smtClean="0"/>
          </a:p>
          <a:p>
            <a:r>
              <a:rPr lang="zh-CN" altLang="en-US" dirty="0" smtClean="0"/>
              <a:t>安全内涵的演变及学科内容</a:t>
            </a:r>
            <a:endParaRPr lang="en-US" altLang="zh-CN" dirty="0" smtClean="0"/>
          </a:p>
          <a:p>
            <a:pPr>
              <a:buNone/>
            </a:pPr>
            <a:endParaRPr lang="zh-CN" altLang="en-US" dirty="0">
              <a:solidFill>
                <a:srgbClr val="FF0000"/>
              </a:solidFill>
            </a:endParaRPr>
          </a:p>
          <a:p>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152400"/>
            <a:ext cx="8229600" cy="884238"/>
          </a:xfrm>
        </p:spPr>
        <p:txBody>
          <a:bodyPr>
            <a:normAutofit/>
          </a:bodyPr>
          <a:lstStyle/>
          <a:p>
            <a:r>
              <a:rPr lang="zh-CN" altLang="en-US" dirty="0" smtClean="0"/>
              <a:t>安全</a:t>
            </a:r>
            <a:r>
              <a:rPr lang="zh-CN" altLang="en-US" dirty="0" smtClean="0"/>
              <a:t>的</a:t>
            </a:r>
            <a:r>
              <a:rPr lang="zh-CN" altLang="en-US" dirty="0" smtClean="0"/>
              <a:t>含</a:t>
            </a:r>
            <a:r>
              <a:rPr lang="zh-CN" altLang="en-US" dirty="0" smtClean="0"/>
              <a:t>义</a:t>
            </a:r>
            <a:endParaRPr lang="en-US" dirty="0"/>
          </a:p>
        </p:txBody>
      </p:sp>
      <p:sp>
        <p:nvSpPr>
          <p:cNvPr id="4" name="Content Placeholder 2"/>
          <p:cNvSpPr>
            <a:spLocks noGrp="1"/>
          </p:cNvSpPr>
          <p:nvPr>
            <p:ph idx="1"/>
          </p:nvPr>
        </p:nvSpPr>
        <p:spPr>
          <a:xfrm>
            <a:off x="228600" y="1066800"/>
            <a:ext cx="8686800" cy="5791200"/>
          </a:xfrm>
        </p:spPr>
        <p:txBody>
          <a:bodyPr>
            <a:normAutofit fontScale="85000" lnSpcReduction="10000"/>
          </a:bodyPr>
          <a:lstStyle/>
          <a:p>
            <a:r>
              <a:rPr lang="zh-CN" altLang="en-US" dirty="0" smtClean="0">
                <a:solidFill>
                  <a:srgbClr val="FF0000"/>
                </a:solidFill>
              </a:rPr>
              <a:t>信息安全</a:t>
            </a:r>
            <a:r>
              <a:rPr lang="en-US" altLang="zh-CN" dirty="0" smtClean="0">
                <a:solidFill>
                  <a:srgbClr val="FF0000"/>
                </a:solidFill>
              </a:rPr>
              <a:t>/</a:t>
            </a:r>
            <a:r>
              <a:rPr lang="zh-CN" altLang="en-US" dirty="0" smtClean="0">
                <a:solidFill>
                  <a:srgbClr val="FF0000"/>
                </a:solidFill>
              </a:rPr>
              <a:t>计算机安全</a:t>
            </a:r>
            <a:r>
              <a:rPr lang="zh-CN" altLang="en-US" dirty="0" smtClean="0"/>
              <a:t>：对于一个自动化的信息系统，采取保护措施确保信息系统资源（包括硬件、软件、固件、信息</a:t>
            </a:r>
            <a:r>
              <a:rPr lang="en-US" altLang="zh-CN" dirty="0" smtClean="0"/>
              <a:t>/</a:t>
            </a:r>
            <a:r>
              <a:rPr lang="zh-CN" altLang="en-US" dirty="0" smtClean="0"/>
              <a:t>数据）的完整性、可用性和机密性。</a:t>
            </a:r>
            <a:endParaRPr lang="en-US" altLang="zh-CN" dirty="0" smtClean="0"/>
          </a:p>
          <a:p>
            <a:r>
              <a:rPr lang="zh-CN" altLang="en-US" dirty="0" smtClean="0">
                <a:solidFill>
                  <a:srgbClr val="FF0000"/>
                </a:solidFill>
              </a:rPr>
              <a:t>网络安全</a:t>
            </a:r>
            <a:r>
              <a:rPr lang="zh-CN" altLang="en-US" dirty="0" smtClean="0"/>
              <a:t>：是指网络系统的硬件、软件及其系统中的数据受到保护，不因偶然的或者恶意的原因而遭受到破坏、更改、泄露，系统连续可靠正常地运行，网络服务不中断。</a:t>
            </a:r>
            <a:endParaRPr lang="en-US" altLang="zh-CN" dirty="0" smtClean="0"/>
          </a:p>
          <a:p>
            <a:r>
              <a:rPr lang="zh-CN" altLang="en-US" dirty="0" smtClean="0">
                <a:solidFill>
                  <a:srgbClr val="FF0000"/>
                </a:solidFill>
              </a:rPr>
              <a:t>信息安全关注信息本身的安全</a:t>
            </a:r>
            <a:r>
              <a:rPr lang="zh-CN" altLang="en-US" dirty="0" smtClean="0"/>
              <a:t>（不丢、不坏、不冒、不泄），而不管是否应用了计算机作为信息处理的手段</a:t>
            </a:r>
            <a:endParaRPr lang="en-US" altLang="zh-CN" dirty="0" smtClean="0"/>
          </a:p>
          <a:p>
            <a:r>
              <a:rPr lang="zh-CN" altLang="en-US" dirty="0" smtClean="0"/>
              <a:t>信息就是数据</a:t>
            </a:r>
            <a:r>
              <a:rPr lang="en-US" altLang="zh-CN" dirty="0" smtClean="0"/>
              <a:t>--》</a:t>
            </a:r>
            <a:r>
              <a:rPr lang="zh-CN" altLang="en-US" dirty="0" smtClean="0"/>
              <a:t>信息安全</a:t>
            </a:r>
            <a:r>
              <a:rPr lang="en-US" altLang="zh-CN" dirty="0" smtClean="0"/>
              <a:t>= </a:t>
            </a:r>
            <a:r>
              <a:rPr lang="zh-CN" altLang="en-US" dirty="0" smtClean="0"/>
              <a:t>数据安全</a:t>
            </a:r>
            <a:r>
              <a:rPr lang="en-US" altLang="zh-CN" dirty="0" smtClean="0"/>
              <a:t>+ </a:t>
            </a:r>
            <a:r>
              <a:rPr lang="zh-CN" altLang="en-US" dirty="0" smtClean="0"/>
              <a:t>系统安全</a:t>
            </a:r>
            <a:endParaRPr lang="en-US" altLang="zh-CN" dirty="0" smtClean="0"/>
          </a:p>
          <a:p>
            <a:r>
              <a:rPr lang="zh-CN" altLang="en-US" dirty="0" smtClean="0">
                <a:solidFill>
                  <a:srgbClr val="FF0000"/>
                </a:solidFill>
              </a:rPr>
              <a:t>安全</a:t>
            </a:r>
            <a:r>
              <a:rPr lang="zh-CN" altLang="en-US" dirty="0" smtClean="0"/>
              <a:t>包括两个方面</a:t>
            </a:r>
            <a:endParaRPr lang="en-US" altLang="zh-CN" dirty="0" smtClean="0"/>
          </a:p>
          <a:p>
            <a:pPr lvl="1"/>
            <a:r>
              <a:rPr lang="zh-CN" altLang="en-US" dirty="0" smtClean="0"/>
              <a:t>允许按照预期目的使用计算机系统</a:t>
            </a:r>
            <a:endParaRPr lang="en-US" altLang="zh-CN" dirty="0" smtClean="0"/>
          </a:p>
          <a:p>
            <a:pPr lvl="1"/>
            <a:r>
              <a:rPr lang="zh-CN" altLang="en-US" dirty="0" smtClean="0"/>
              <a:t>不允许可能对计算机系统产生危害的非预期使用</a:t>
            </a:r>
            <a:endParaRPr lang="en-US" altLang="zh-CN" dirty="0" smtClean="0"/>
          </a:p>
        </p:txBody>
      </p:sp>
      <p:sp>
        <p:nvSpPr>
          <p:cNvPr id="5" name="Slide Number Placeholder 4"/>
          <p:cNvSpPr>
            <a:spLocks noGrp="1"/>
          </p:cNvSpPr>
          <p:nvPr>
            <p:ph type="sldNum" sz="quarter" idx="12"/>
          </p:nvPr>
        </p:nvSpPr>
        <p:spPr/>
        <p:txBody>
          <a:bodyPr/>
          <a:lstStyle/>
          <a:p>
            <a:fld id="{B6F15528-21DE-4FAA-801E-634DDDAF4B2B}" type="slidenum">
              <a:rPr lang="en-US" smtClean="0"/>
              <a:pPr/>
              <a:t>6</a:t>
            </a:fld>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2"/>
          <p:cNvSpPr>
            <a:spLocks noGrp="1" noChangeArrowheads="1"/>
          </p:cNvSpPr>
          <p:nvPr>
            <p:ph type="title"/>
          </p:nvPr>
        </p:nvSpPr>
        <p:spPr>
          <a:xfrm>
            <a:off x="381000" y="0"/>
            <a:ext cx="8229600" cy="609600"/>
          </a:xfrm>
        </p:spPr>
        <p:txBody>
          <a:bodyPr>
            <a:noAutofit/>
          </a:bodyPr>
          <a:lstStyle/>
          <a:p>
            <a:r>
              <a:rPr lang="zh-CN" altLang="en-US" sz="3600" dirty="0" smtClean="0"/>
              <a:t>安全的三个基本目标</a:t>
            </a:r>
            <a:r>
              <a:rPr lang="en-US" altLang="zh-CN" sz="3600" dirty="0" smtClean="0"/>
              <a:t>CIA</a:t>
            </a:r>
            <a:endParaRPr lang="en-US" sz="3600" dirty="0"/>
          </a:p>
        </p:txBody>
      </p:sp>
      <p:sp>
        <p:nvSpPr>
          <p:cNvPr id="195588" name="Rectangle 4"/>
          <p:cNvSpPr>
            <a:spLocks noGrp="1" noChangeArrowheads="1"/>
          </p:cNvSpPr>
          <p:nvPr>
            <p:ph type="body" idx="1"/>
          </p:nvPr>
        </p:nvSpPr>
        <p:spPr>
          <a:xfrm>
            <a:off x="0" y="838200"/>
            <a:ext cx="9144000" cy="5211763"/>
          </a:xfrm>
          <a:noFill/>
          <a:ln/>
        </p:spPr>
        <p:txBody>
          <a:bodyPr>
            <a:noAutofit/>
          </a:bodyPr>
          <a:lstStyle/>
          <a:p>
            <a:r>
              <a:rPr lang="zh-CN" altLang="en-US" sz="2600" b="0" dirty="0" smtClean="0"/>
              <a:t>机</a:t>
            </a:r>
            <a:r>
              <a:rPr lang="zh-CN" altLang="en-US" sz="2600" b="0" dirty="0"/>
              <a:t>密</a:t>
            </a:r>
            <a:r>
              <a:rPr lang="zh-CN" altLang="en-US" sz="2600" b="0" dirty="0" smtClean="0"/>
              <a:t>性</a:t>
            </a:r>
            <a:r>
              <a:rPr lang="en-US" altLang="zh-CN" sz="2600" b="0" dirty="0" smtClean="0"/>
              <a:t>(Confidentiality)</a:t>
            </a:r>
            <a:r>
              <a:rPr lang="zh-CN" altLang="en-US" sz="2600" b="0" dirty="0" smtClean="0"/>
              <a:t>：对信息的访问和公开进行授权限制</a:t>
            </a:r>
            <a:endParaRPr lang="en-US" altLang="zh-CN" sz="2600" b="0" dirty="0" smtClean="0"/>
          </a:p>
          <a:p>
            <a:pPr lvl="1"/>
            <a:r>
              <a:rPr lang="zh-CN" altLang="en-US" sz="2600" b="0" dirty="0" smtClean="0"/>
              <a:t>数据保密性</a:t>
            </a:r>
            <a:r>
              <a:rPr lang="zh-CN" altLang="en-US" sz="2600" dirty="0" smtClean="0"/>
              <a:t>：确保隐私或者密码信息不向非授权者泄露，也不被非授权者所使用</a:t>
            </a:r>
            <a:endParaRPr lang="en-US" altLang="zh-CN" sz="2600" b="0" dirty="0" smtClean="0"/>
          </a:p>
          <a:p>
            <a:pPr lvl="1"/>
            <a:r>
              <a:rPr lang="zh-CN" altLang="en-US" sz="2600" dirty="0" smtClean="0"/>
              <a:t>隐私性：确保个人能够控制或确定与其自身相关的哪些信息是可以被收集、被保存的、这些信息可以由谁来公开以及向谁公开</a:t>
            </a:r>
            <a:endParaRPr lang="zh-CN" altLang="en-US" sz="2600" b="0" dirty="0"/>
          </a:p>
          <a:p>
            <a:r>
              <a:rPr lang="zh-CN" altLang="en-US" sz="2600" b="0" dirty="0"/>
              <a:t>完整</a:t>
            </a:r>
            <a:r>
              <a:rPr lang="zh-CN" altLang="en-US" sz="2600" b="0" dirty="0" smtClean="0"/>
              <a:t>性</a:t>
            </a:r>
            <a:r>
              <a:rPr lang="en-US" altLang="zh-CN" sz="2600" b="0" dirty="0" smtClean="0"/>
              <a:t>(Integrity)</a:t>
            </a:r>
            <a:r>
              <a:rPr lang="zh-CN" altLang="en-US" sz="2600" b="0" dirty="0" smtClean="0"/>
              <a:t>：防止对信息的不恰当修改或破坏</a:t>
            </a:r>
            <a:endParaRPr lang="en-US" altLang="zh-CN" sz="2600" b="0" dirty="0"/>
          </a:p>
          <a:p>
            <a:pPr lvl="1"/>
            <a:r>
              <a:rPr lang="zh-CN" altLang="en-US" sz="2600" b="0" dirty="0"/>
              <a:t>数据完整</a:t>
            </a:r>
            <a:r>
              <a:rPr lang="zh-CN" altLang="en-US" sz="2600" b="0" dirty="0" smtClean="0"/>
              <a:t>性：包括信息和程序</a:t>
            </a:r>
            <a:r>
              <a:rPr lang="zh-CN" altLang="en-US" sz="2600" dirty="0" smtClean="0"/>
              <a:t>只能以特定和授权的方式进行改变</a:t>
            </a:r>
            <a:endParaRPr lang="zh-CN" altLang="en-US" sz="2600" b="0" dirty="0"/>
          </a:p>
          <a:p>
            <a:pPr lvl="1"/>
            <a:r>
              <a:rPr lang="zh-CN" altLang="en-US" sz="2600" b="0" dirty="0"/>
              <a:t>系统完整</a:t>
            </a:r>
            <a:r>
              <a:rPr lang="zh-CN" altLang="en-US" sz="2600" b="0" dirty="0" smtClean="0"/>
              <a:t>性：确保系统以一种正常的方式来执行预定的功能</a:t>
            </a:r>
            <a:endParaRPr lang="zh-CN" altLang="en-US" sz="2600" b="0" dirty="0"/>
          </a:p>
          <a:p>
            <a:r>
              <a:rPr lang="zh-CN" altLang="en-US" sz="2600" b="0" dirty="0"/>
              <a:t>可用</a:t>
            </a:r>
            <a:r>
              <a:rPr lang="zh-CN" altLang="en-US" sz="2600" b="0" dirty="0" smtClean="0"/>
              <a:t>性</a:t>
            </a:r>
            <a:r>
              <a:rPr lang="en-US" altLang="zh-CN" sz="2600" b="0" dirty="0" smtClean="0"/>
              <a:t>(Availability)</a:t>
            </a:r>
            <a:r>
              <a:rPr lang="zh-CN" altLang="en-US" sz="2600" b="0" dirty="0" smtClean="0"/>
              <a:t>：</a:t>
            </a:r>
            <a:r>
              <a:rPr lang="zh-CN" altLang="en-US" sz="2600" dirty="0" smtClean="0"/>
              <a:t>确保对信息的及时和可靠的访问和使用，对</a:t>
            </a:r>
            <a:r>
              <a:rPr lang="zh-CN" altLang="en-US" sz="2600" dirty="0"/>
              <a:t>授权</a:t>
            </a:r>
            <a:r>
              <a:rPr lang="zh-CN" altLang="en-US" sz="2600" dirty="0" smtClean="0"/>
              <a:t>者不能拒</a:t>
            </a:r>
            <a:r>
              <a:rPr lang="zh-CN" altLang="en-US" sz="2600" dirty="0"/>
              <a:t>绝服</a:t>
            </a:r>
            <a:r>
              <a:rPr lang="zh-CN" altLang="en-US" sz="2600" dirty="0" smtClean="0"/>
              <a:t>务</a:t>
            </a:r>
            <a:endParaRPr lang="zh-CN" altLang="en-US" sz="2600" dirty="0"/>
          </a:p>
          <a:p>
            <a:endParaRPr lang="zh-CN" altLang="en-US" sz="2600"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normAutofit/>
          </a:bodyPr>
          <a:lstStyle/>
          <a:p>
            <a:r>
              <a:rPr lang="zh-CN" altLang="en-US" dirty="0" smtClean="0"/>
              <a:t>安全的其他目标</a:t>
            </a:r>
            <a:endParaRPr lang="en-US" dirty="0"/>
          </a:p>
        </p:txBody>
      </p:sp>
      <p:sp>
        <p:nvSpPr>
          <p:cNvPr id="196612" name="Rectangle 4"/>
          <p:cNvSpPr>
            <a:spLocks noGrp="1" noChangeArrowheads="1"/>
          </p:cNvSpPr>
          <p:nvPr>
            <p:ph type="body" idx="1"/>
          </p:nvPr>
        </p:nvSpPr>
        <p:spPr>
          <a:xfrm>
            <a:off x="609600" y="1600200"/>
            <a:ext cx="8283575" cy="4419600"/>
          </a:xfrm>
          <a:noFill/>
          <a:ln/>
        </p:spPr>
        <p:txBody>
          <a:bodyPr>
            <a:normAutofit/>
          </a:bodyPr>
          <a:lstStyle/>
          <a:p>
            <a:r>
              <a:rPr lang="zh-CN" altLang="en-US" dirty="0" smtClean="0"/>
              <a:t>真实性、认证</a:t>
            </a:r>
            <a:r>
              <a:rPr lang="en-US" altLang="zh-CN" dirty="0" smtClean="0"/>
              <a:t>/</a:t>
            </a:r>
            <a:r>
              <a:rPr lang="zh-CN" altLang="en-US" b="0" dirty="0" smtClean="0"/>
              <a:t>鉴</a:t>
            </a:r>
            <a:r>
              <a:rPr lang="zh-CN" altLang="en-US" b="0" dirty="0"/>
              <a:t>别（</a:t>
            </a:r>
            <a:r>
              <a:rPr lang="en-US" altLang="zh-CN" b="0" dirty="0"/>
              <a:t>Authentication</a:t>
            </a:r>
            <a:r>
              <a:rPr lang="zh-CN" altLang="en-US" b="0" dirty="0"/>
              <a:t>）</a:t>
            </a:r>
          </a:p>
          <a:p>
            <a:pPr lvl="1"/>
            <a:r>
              <a:rPr lang="zh-CN" altLang="en-US" b="0" dirty="0"/>
              <a:t> </a:t>
            </a:r>
            <a:r>
              <a:rPr lang="zh-CN" altLang="en-US" dirty="0" smtClean="0"/>
              <a:t>认证</a:t>
            </a:r>
            <a:r>
              <a:rPr lang="zh-CN" altLang="en-US" b="0" dirty="0" smtClean="0"/>
              <a:t>就</a:t>
            </a:r>
            <a:r>
              <a:rPr lang="zh-CN" altLang="en-US" b="0" dirty="0"/>
              <a:t>是确认实体是它所声明的。适用于用户、进程、系统、信息等</a:t>
            </a:r>
          </a:p>
          <a:p>
            <a:r>
              <a:rPr lang="zh-CN" altLang="en-US" dirty="0" smtClean="0"/>
              <a:t>可追溯性、审计</a:t>
            </a:r>
            <a:r>
              <a:rPr lang="zh-CN" altLang="en-US" b="0" dirty="0" smtClean="0"/>
              <a:t>（</a:t>
            </a:r>
            <a:r>
              <a:rPr lang="en-US" altLang="zh-CN" b="0" dirty="0" smtClean="0"/>
              <a:t>Accountability</a:t>
            </a:r>
            <a:r>
              <a:rPr lang="zh-CN" altLang="en-US" b="0" dirty="0" smtClean="0"/>
              <a:t>）</a:t>
            </a:r>
          </a:p>
          <a:p>
            <a:pPr lvl="1"/>
            <a:r>
              <a:rPr lang="zh-CN" altLang="en-US" b="0" dirty="0" smtClean="0"/>
              <a:t>确保实体的</a:t>
            </a:r>
            <a:r>
              <a:rPr lang="zh-CN" altLang="en-US" dirty="0" smtClean="0"/>
              <a:t>行为可以唯一追溯到该实体</a:t>
            </a:r>
            <a:endParaRPr lang="en-US" altLang="zh-CN" b="0" dirty="0" smtClean="0"/>
          </a:p>
          <a:p>
            <a:r>
              <a:rPr lang="zh-CN" altLang="en-US" dirty="0" smtClean="0"/>
              <a:t>不可否认性（</a:t>
            </a:r>
            <a:r>
              <a:rPr lang="en-US" altLang="zh-CN" dirty="0" smtClean="0"/>
              <a:t>Non-repudiation </a:t>
            </a:r>
            <a:r>
              <a:rPr lang="zh-CN" altLang="en-US" dirty="0" smtClean="0"/>
              <a:t>）</a:t>
            </a:r>
          </a:p>
          <a:p>
            <a:pPr lvl="1"/>
            <a:r>
              <a:rPr lang="zh-CN" altLang="en-US" dirty="0" smtClean="0"/>
              <a:t>要求无论发送方还是接收方都不能抵赖所进行的传输</a:t>
            </a:r>
            <a:endParaRPr lang="zh-CN" altLang="en-US" b="0" dirty="0" smtClean="0"/>
          </a:p>
          <a:p>
            <a:endParaRPr lang="zh-CN" altLang="en-US" b="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0"/>
            <a:ext cx="8229600" cy="1143000"/>
          </a:xfrm>
        </p:spPr>
        <p:txBody>
          <a:bodyPr>
            <a:normAutofit/>
          </a:bodyPr>
          <a:lstStyle/>
          <a:p>
            <a:r>
              <a:rPr lang="zh-CN" altLang="en-US" sz="4000" dirty="0" smtClean="0"/>
              <a:t>主要内容</a:t>
            </a:r>
            <a:endParaRPr lang="zh-CN" altLang="en-US" sz="4000" dirty="0"/>
          </a:p>
        </p:txBody>
      </p:sp>
      <p:sp>
        <p:nvSpPr>
          <p:cNvPr id="3" name="Content Placeholder 2"/>
          <p:cNvSpPr>
            <a:spLocks noGrp="1"/>
          </p:cNvSpPr>
          <p:nvPr>
            <p:ph idx="1"/>
          </p:nvPr>
        </p:nvSpPr>
        <p:spPr>
          <a:xfrm>
            <a:off x="467544" y="1268760"/>
            <a:ext cx="8229600" cy="4525963"/>
          </a:xfrm>
        </p:spPr>
        <p:txBody>
          <a:bodyPr>
            <a:normAutofit/>
          </a:bodyPr>
          <a:lstStyle/>
          <a:p>
            <a:r>
              <a:rPr lang="zh-CN" altLang="en-US" dirty="0" smtClean="0"/>
              <a:t>为什么安全问题被重视</a:t>
            </a:r>
            <a:endParaRPr lang="en-US" altLang="zh-CN" dirty="0" smtClean="0"/>
          </a:p>
          <a:p>
            <a:r>
              <a:rPr lang="zh-CN" altLang="en-US" dirty="0" smtClean="0"/>
              <a:t>信息安全及基本目标</a:t>
            </a:r>
            <a:endParaRPr lang="en-US" altLang="zh-CN" dirty="0" smtClean="0"/>
          </a:p>
          <a:p>
            <a:r>
              <a:rPr lang="en-US" altLang="zh-CN" dirty="0" smtClean="0">
                <a:solidFill>
                  <a:srgbClr val="FF0000"/>
                </a:solidFill>
              </a:rPr>
              <a:t>X.800</a:t>
            </a:r>
            <a:r>
              <a:rPr lang="zh-CN" altLang="en-US" dirty="0" smtClean="0">
                <a:solidFill>
                  <a:srgbClr val="FF0000"/>
                </a:solidFill>
              </a:rPr>
              <a:t>框架：攻击（安全威胁）、安全机制（安全的实现）与安全服务</a:t>
            </a:r>
            <a:endParaRPr lang="en-US" altLang="zh-CN" dirty="0" smtClean="0">
              <a:solidFill>
                <a:srgbClr val="FF0000"/>
              </a:solidFill>
            </a:endParaRPr>
          </a:p>
          <a:p>
            <a:r>
              <a:rPr lang="zh-CN" altLang="en-US" dirty="0" smtClean="0"/>
              <a:t>安全内涵的演变及学科内容</a:t>
            </a:r>
            <a:endParaRPr lang="en-US" altLang="zh-CN" dirty="0" smtClean="0"/>
          </a:p>
          <a:p>
            <a:pPr>
              <a:buNone/>
            </a:pPr>
            <a:endParaRPr lang="zh-CN" altLang="en-US" dirty="0">
              <a:solidFill>
                <a:srgbClr val="FF0000"/>
              </a:solidFill>
            </a:endParaRPr>
          </a:p>
          <a:p>
            <a:endParaRPr lang="zh-CN" altLang="en-US"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4809</TotalTime>
  <Words>3559</Words>
  <Application>Microsoft Office PowerPoint</Application>
  <PresentationFormat>On-screen Show (4:3)</PresentationFormat>
  <Paragraphs>213</Paragraphs>
  <Slides>41</Slides>
  <Notes>13</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41</vt:i4>
      </vt:variant>
    </vt:vector>
  </HeadingPairs>
  <TitlesOfParts>
    <vt:vector size="43" baseType="lpstr">
      <vt:lpstr>Office Theme</vt:lpstr>
      <vt:lpstr>Visio</vt:lpstr>
      <vt:lpstr>信息安全概述</vt:lpstr>
      <vt:lpstr>主要内容</vt:lpstr>
      <vt:lpstr>为什么安全问题被重视</vt:lpstr>
      <vt:lpstr>“没有网络安全就没有国家安全”</vt:lpstr>
      <vt:lpstr>主要内容</vt:lpstr>
      <vt:lpstr>安全的含义</vt:lpstr>
      <vt:lpstr>安全的三个基本目标CIA</vt:lpstr>
      <vt:lpstr>安全的其他目标</vt:lpstr>
      <vt:lpstr>主要内容</vt:lpstr>
      <vt:lpstr>OSI安全框架X.800</vt:lpstr>
      <vt:lpstr>安全攻击</vt:lpstr>
      <vt:lpstr>安全攻击-续</vt:lpstr>
      <vt:lpstr>GitHub网站遭受史上最大Ddos攻击2月28日</vt:lpstr>
      <vt:lpstr>威胁、漏洞、攻击</vt:lpstr>
      <vt:lpstr>安全服务</vt:lpstr>
      <vt:lpstr>安全机制</vt:lpstr>
      <vt:lpstr>三者关系（攻击与防范）</vt:lpstr>
      <vt:lpstr>主要内容</vt:lpstr>
      <vt:lpstr>Slide 19</vt:lpstr>
      <vt:lpstr>天然矛盾</vt:lpstr>
      <vt:lpstr>无处不网、无时不网</vt:lpstr>
      <vt:lpstr>智能物联网</vt:lpstr>
      <vt:lpstr>信息安全网络空间安全</vt:lpstr>
      <vt:lpstr>信息安全内涵演变</vt:lpstr>
      <vt:lpstr>网络空间安全学科知识体系</vt:lpstr>
      <vt:lpstr>Slide 26</vt:lpstr>
      <vt:lpstr>Slide 27</vt:lpstr>
      <vt:lpstr>信息安全各部分研究内容及相互关系</vt:lpstr>
      <vt:lpstr>安全涉及的领域</vt:lpstr>
      <vt:lpstr>Slide 30</vt:lpstr>
      <vt:lpstr>作业</vt:lpstr>
      <vt:lpstr>备注</vt:lpstr>
      <vt:lpstr>工业病毒</vt:lpstr>
      <vt:lpstr>Slide 34</vt:lpstr>
      <vt:lpstr>APT高级持续性威胁</vt:lpstr>
      <vt:lpstr>为什么安全问题如此严重</vt:lpstr>
      <vt:lpstr>Slide 37</vt:lpstr>
      <vt:lpstr>网络安全模型</vt:lpstr>
      <vt:lpstr>网络访问安全模型</vt:lpstr>
      <vt:lpstr>现代密码学理论、技术与应用 </vt:lpstr>
      <vt:lpstr>WiFi WAP2协议漏洞 2017年10月</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Tieying</dc:creator>
  <cp:lastModifiedBy>tieying</cp:lastModifiedBy>
  <cp:revision>306</cp:revision>
  <dcterms:created xsi:type="dcterms:W3CDTF">2006-08-16T00:00:00Z</dcterms:created>
  <dcterms:modified xsi:type="dcterms:W3CDTF">2019-03-05T22:27:20Z</dcterms:modified>
</cp:coreProperties>
</file>